
<file path=[Content_Types].xml><?xml version="1.0" encoding="utf-8"?>
<Types xmlns="http://schemas.openxmlformats.org/package/2006/content-types">
  <Default Extension="xml" ContentType="application/xml"/>
  <Default Extension="mpeg" ContentType="video/unknown"/>
  <Default Extension="wmv" ContentType="video/x-ms-wmv"/>
  <Default Extension="jpeg" ContentType="image/jpeg"/>
  <Default Extension="rels" ContentType="application/vnd.openxmlformats-package.relationships+xml"/>
  <Default Extension="mp4" ContentType="video/mp4"/>
  <Default Extension="vml" ContentType="application/vnd.openxmlformats-officedocument.vmlDrawing"/>
  <Default Extension="mov" ContentType="video/quicktime"/>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54"/>
  </p:notesMasterIdLst>
  <p:handoutMasterIdLst>
    <p:handoutMasterId r:id="rId55"/>
  </p:handoutMasterIdLst>
  <p:sldIdLst>
    <p:sldId id="860" r:id="rId2"/>
    <p:sldId id="863" r:id="rId3"/>
    <p:sldId id="862" r:id="rId4"/>
    <p:sldId id="861" r:id="rId5"/>
    <p:sldId id="848" r:id="rId6"/>
    <p:sldId id="849" r:id="rId7"/>
    <p:sldId id="850" r:id="rId8"/>
    <p:sldId id="851" r:id="rId9"/>
    <p:sldId id="852" r:id="rId10"/>
    <p:sldId id="853" r:id="rId11"/>
    <p:sldId id="854" r:id="rId12"/>
    <p:sldId id="855" r:id="rId13"/>
    <p:sldId id="856" r:id="rId14"/>
    <p:sldId id="857" r:id="rId15"/>
    <p:sldId id="858" r:id="rId16"/>
    <p:sldId id="859" r:id="rId17"/>
    <p:sldId id="835" r:id="rId18"/>
    <p:sldId id="812" r:id="rId19"/>
    <p:sldId id="813" r:id="rId20"/>
    <p:sldId id="814" r:id="rId21"/>
    <p:sldId id="838" r:id="rId22"/>
    <p:sldId id="839" r:id="rId23"/>
    <p:sldId id="837" r:id="rId24"/>
    <p:sldId id="815" r:id="rId25"/>
    <p:sldId id="816" r:id="rId26"/>
    <p:sldId id="817" r:id="rId27"/>
    <p:sldId id="845" r:id="rId28"/>
    <p:sldId id="818" r:id="rId29"/>
    <p:sldId id="821" r:id="rId30"/>
    <p:sldId id="841" r:id="rId31"/>
    <p:sldId id="842" r:id="rId32"/>
    <p:sldId id="843" r:id="rId33"/>
    <p:sldId id="840" r:id="rId34"/>
    <p:sldId id="836" r:id="rId35"/>
    <p:sldId id="829" r:id="rId36"/>
    <p:sldId id="819" r:id="rId37"/>
    <p:sldId id="822" r:id="rId38"/>
    <p:sldId id="825" r:id="rId39"/>
    <p:sldId id="823" r:id="rId40"/>
    <p:sldId id="806" r:id="rId41"/>
    <p:sldId id="804" r:id="rId42"/>
    <p:sldId id="827" r:id="rId43"/>
    <p:sldId id="798" r:id="rId44"/>
    <p:sldId id="799" r:id="rId45"/>
    <p:sldId id="833" r:id="rId46"/>
    <p:sldId id="768" r:id="rId47"/>
    <p:sldId id="830" r:id="rId48"/>
    <p:sldId id="792" r:id="rId49"/>
    <p:sldId id="734" r:id="rId50"/>
    <p:sldId id="770" r:id="rId51"/>
    <p:sldId id="846" r:id="rId52"/>
    <p:sldId id="771" r:id="rId53"/>
  </p:sldIdLst>
  <p:sldSz cx="12192000" cy="6858000"/>
  <p:notesSz cx="7099300" cy="10234613"/>
  <p:custDataLst>
    <p:tags r:id="rId56"/>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5E3C8"/>
    <a:srgbClr val="008000"/>
    <a:srgbClr val="CCECFF"/>
    <a:srgbClr val="3333FF"/>
    <a:srgbClr val="FFFF00"/>
    <a:srgbClr val="FF3300"/>
    <a:srgbClr val="CC00CC"/>
    <a:srgbClr val="FFCC00"/>
    <a:srgbClr val="FF99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745" autoAdjust="0"/>
    <p:restoredTop sz="77893" autoAdjust="0"/>
  </p:normalViewPr>
  <p:slideViewPr>
    <p:cSldViewPr>
      <p:cViewPr varScale="1">
        <p:scale>
          <a:sx n="87" d="100"/>
          <a:sy n="87" d="100"/>
        </p:scale>
        <p:origin x="2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tags" Target="tags/tag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BFDBF11C-B684-4A8C-9DB2-46B18AF4E6D3}" type="slidenum">
              <a:rPr lang="en-US"/>
              <a:pPr>
                <a:defRPr/>
              </a:pPr>
              <a:t>‹#›</a:t>
            </a:fld>
            <a:endParaRPr lang="en-US"/>
          </a:p>
        </p:txBody>
      </p:sp>
    </p:spTree>
    <p:extLst>
      <p:ext uri="{BB962C8B-B14F-4D97-AF65-F5344CB8AC3E}">
        <p14:creationId xmlns:p14="http://schemas.microsoft.com/office/powerpoint/2010/main" val="2460647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E134953A-E847-4B81-A1EE-12E7BBF0FEFD}" type="slidenum">
              <a:rPr lang="en-US"/>
              <a:pPr>
                <a:defRPr/>
              </a:pPr>
              <a:t>‹#›</a:t>
            </a:fld>
            <a:endParaRPr lang="en-US"/>
          </a:p>
        </p:txBody>
      </p:sp>
    </p:spTree>
    <p:extLst>
      <p:ext uri="{BB962C8B-B14F-4D97-AF65-F5344CB8AC3E}">
        <p14:creationId xmlns:p14="http://schemas.microsoft.com/office/powerpoint/2010/main" val="6540768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a:t>
            </a:fld>
            <a:endParaRPr lang="en-US"/>
          </a:p>
        </p:txBody>
      </p:sp>
    </p:spTree>
    <p:extLst>
      <p:ext uri="{BB962C8B-B14F-4D97-AF65-F5344CB8AC3E}">
        <p14:creationId xmlns:p14="http://schemas.microsoft.com/office/powerpoint/2010/main" val="24819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actually happens? We actually won</a:t>
            </a:r>
            <a:r>
              <a:rPr lang="en-US" baseline="0" dirty="0" smtClean="0"/>
              <a:t> real fake money, instead of just thinking about it.  </a:t>
            </a:r>
            <a:r>
              <a:rPr lang="en-US" dirty="0" smtClean="0"/>
              <a:t>We won</a:t>
            </a:r>
            <a:r>
              <a:rPr lang="en-US" baseline="0" dirty="0" smtClean="0"/>
              <a:t> $12 for 10 plays.  Instead of our estimate of $15.</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2077154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Now we aren’t given the probabilities.  Red has a payoff but you don’t know what it is.</a:t>
            </a:r>
          </a:p>
          <a:p>
            <a:r>
              <a:rPr lang="en-US" baseline="0" dirty="0" smtClean="0"/>
              <a:t>We don’t know the MDP!   We can’t calculate its values.  </a:t>
            </a:r>
            <a:r>
              <a:rPr lang="en-US" dirty="0" smtClean="0"/>
              <a:t>So what should we do?  Give up and go home?  No, let’s try</a:t>
            </a:r>
            <a:r>
              <a:rPr lang="en-US" baseline="0" dirty="0" smtClean="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13</a:t>
            </a:fld>
            <a:endParaRPr lang="en-US"/>
          </a:p>
        </p:txBody>
      </p:sp>
    </p:spTree>
    <p:extLst>
      <p:ext uri="{BB962C8B-B14F-4D97-AF65-F5344CB8AC3E}">
        <p14:creationId xmlns:p14="http://schemas.microsoft.com/office/powerpoint/2010/main" val="1559326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smtClean="0"/>
              <a:t>Who wants to play red?  Do we know that’s the optimal policy?  What should we play?</a:t>
            </a:r>
            <a:r>
              <a:rPr lang="en-US" baseline="0" dirty="0" smtClean="0"/>
              <a:t>  Red! Red! Red!  When should we stop?</a:t>
            </a:r>
          </a:p>
          <a:p>
            <a:endParaRPr lang="en-US" dirty="0" smtClean="0"/>
          </a:p>
          <a:p>
            <a:r>
              <a:rPr lang="en-US" dirty="0" smtClean="0"/>
              <a:t>This is a different setting.  Red is an MDP.</a:t>
            </a:r>
            <a:r>
              <a:rPr lang="en-US" baseline="0" dirty="0" smtClean="0"/>
              <a:t>  It has a payoff.  You don’t know what it is.</a:t>
            </a:r>
          </a:p>
          <a:p>
            <a:r>
              <a:rPr lang="en-US" baseline="0" dirty="0" smtClean="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14</a:t>
            </a:fld>
            <a:endParaRPr lang="en-US"/>
          </a:p>
        </p:txBody>
      </p:sp>
    </p:spTree>
    <p:extLst>
      <p:ext uri="{BB962C8B-B14F-4D97-AF65-F5344CB8AC3E}">
        <p14:creationId xmlns:p14="http://schemas.microsoft.com/office/powerpoint/2010/main" val="832683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Difficulty: In the original case, it was instantly obvious that you should always play</a:t>
            </a:r>
            <a:r>
              <a:rPr lang="en-US" baseline="0" dirty="0" smtClean="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15</a:t>
            </a:fld>
            <a:endParaRPr lang="en-US"/>
          </a:p>
        </p:txBody>
      </p:sp>
    </p:spTree>
    <p:extLst>
      <p:ext uri="{BB962C8B-B14F-4D97-AF65-F5344CB8AC3E}">
        <p14:creationId xmlns:p14="http://schemas.microsoft.com/office/powerpoint/2010/main" val="164044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16</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2386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17</a:t>
            </a:fld>
            <a:endParaRPr lang="en-US"/>
          </a:p>
        </p:txBody>
      </p:sp>
    </p:spTree>
    <p:extLst>
      <p:ext uri="{BB962C8B-B14F-4D97-AF65-F5344CB8AC3E}">
        <p14:creationId xmlns:p14="http://schemas.microsoft.com/office/powerpoint/2010/main" val="1249254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smtClean="0">
                <a:ea typeface="ＭＳ Ｐゴシック" pitchFamily="34" charset="-128"/>
              </a:rPr>
              <a:t>Basic idea: you have an agent who</a:t>
            </a:r>
            <a:r>
              <a:rPr lang="en-US" baseline="0" dirty="0" smtClean="0">
                <a:ea typeface="ＭＳ Ｐゴシック" pitchFamily="34" charset="-128"/>
              </a:rPr>
              <a:t> is acting as always.  The agent has actions available to it, and chooses and action.</a:t>
            </a:r>
          </a:p>
          <a:p>
            <a:r>
              <a:rPr lang="en-US" baseline="0" dirty="0" smtClean="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smtClean="0">
              <a:ea typeface="ＭＳ Ｐゴシック" pitchFamily="34" charset="-128"/>
            </a:endParaRPr>
          </a:p>
          <a:p>
            <a:r>
              <a:rPr lang="en-US" dirty="0" smtClean="0">
                <a:ea typeface="ＭＳ Ｐゴシック" pitchFamily="34" charset="-128"/>
              </a:rPr>
              <a:t>In</a:t>
            </a:r>
            <a:r>
              <a:rPr lang="en-US" baseline="0" dirty="0" smtClean="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smtClean="0">
              <a:ea typeface="ＭＳ Ｐゴシック" pitchFamily="34" charset="-128"/>
            </a:endParaRPr>
          </a:p>
          <a:p>
            <a:endParaRPr lang="en-US" dirty="0" smtClean="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xfrm>
            <a:off x="138113" y="768350"/>
            <a:ext cx="6823075" cy="3838575"/>
          </a:xfrm>
          <a:ln/>
        </p:spPr>
      </p:sp>
      <p:sp>
        <p:nvSpPr>
          <p:cNvPr id="20482" name="Notes Placeholder 2"/>
          <p:cNvSpPr>
            <a:spLocks noGrp="1"/>
          </p:cNvSpPr>
          <p:nvPr>
            <p:ph type="body" idx="1"/>
          </p:nvPr>
        </p:nvSpPr>
        <p:spPr>
          <a:noFill/>
          <a:ln/>
        </p:spPr>
        <p:txBody>
          <a:bodyPr/>
          <a:lstStyle/>
          <a:p>
            <a:r>
              <a:rPr lang="en-US" dirty="0" smtClean="0">
                <a:ea typeface="ＭＳ Ｐゴシック" pitchFamily="34" charset="-128"/>
              </a:rPr>
              <a:t>Soccer</a:t>
            </a:r>
            <a:r>
              <a:rPr lang="en-US" baseline="0" dirty="0" smtClean="0">
                <a:ea typeface="ＭＳ Ｐゴシック" pitchFamily="34" charset="-128"/>
              </a:rPr>
              <a:t> playing AIBOs have to learn at the start of each match how to walk on a new surface.</a:t>
            </a:r>
            <a:endParaRPr lang="en-US" dirty="0" smtClean="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Slipping leg.  Action is being collected via a camera.  Is it making forward</a:t>
            </a:r>
            <a:r>
              <a:rPr lang="en-US" baseline="0" dirty="0" smtClean="0"/>
              <a:t> progress?  It it slipping?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21</a:t>
            </a:fld>
            <a:endParaRPr lang="en-US"/>
          </a:p>
        </p:txBody>
      </p:sp>
    </p:spTree>
    <p:extLst>
      <p:ext uri="{BB962C8B-B14F-4D97-AF65-F5344CB8AC3E}">
        <p14:creationId xmlns:p14="http://schemas.microsoft.com/office/powerpoint/2010/main" val="141869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During training, it looks like this, which is getting better.</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22</a:t>
            </a:fld>
            <a:endParaRPr lang="en-US"/>
          </a:p>
        </p:txBody>
      </p:sp>
    </p:spTree>
    <p:extLst>
      <p:ext uri="{BB962C8B-B14F-4D97-AF65-F5344CB8AC3E}">
        <p14:creationId xmlns:p14="http://schemas.microsoft.com/office/powerpoint/2010/main" val="1451680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That’s an algorithm called value iteration.  You can think of this as building</a:t>
            </a:r>
            <a:r>
              <a:rPr lang="en-US" baseline="0" dirty="0" smtClean="0"/>
              <a:t> your value from the bottom up.   It will behave similarly to </a:t>
            </a:r>
            <a:r>
              <a:rPr lang="en-US" baseline="0" dirty="0" err="1" smtClean="0"/>
              <a:t>expectimax</a:t>
            </a:r>
            <a:r>
              <a:rPr lang="en-US" baseline="0" dirty="0" smtClean="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2</a:t>
            </a:fld>
            <a:endParaRPr lang="en-US"/>
          </a:p>
        </p:txBody>
      </p:sp>
    </p:spTree>
    <p:extLst>
      <p:ext uri="{BB962C8B-B14F-4D97-AF65-F5344CB8AC3E}">
        <p14:creationId xmlns:p14="http://schemas.microsoft.com/office/powerpoint/2010/main" val="1837130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When the</a:t>
            </a:r>
            <a:r>
              <a:rPr lang="en-US" baseline="0" dirty="0" smtClean="0"/>
              <a:t> process completes you get a ninja dog that walks faster and is incredibly smooth.  And they go on to crush the competition. </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23</a:t>
            </a:fld>
            <a:endParaRPr lang="en-US"/>
          </a:p>
        </p:txBody>
      </p:sp>
    </p:spTree>
    <p:extLst>
      <p:ext uri="{BB962C8B-B14F-4D97-AF65-F5344CB8AC3E}">
        <p14:creationId xmlns:p14="http://schemas.microsoft.com/office/powerpoint/2010/main" val="972447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At times no reward accumulated at all, just sitting still</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26</a:t>
            </a:fld>
            <a:endParaRPr lang="en-US"/>
          </a:p>
        </p:txBody>
      </p:sp>
    </p:spTree>
    <p:extLst>
      <p:ext uri="{BB962C8B-B14F-4D97-AF65-F5344CB8AC3E}">
        <p14:creationId xmlns:p14="http://schemas.microsoft.com/office/powerpoint/2010/main" val="2738667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is this done?</a:t>
            </a:r>
          </a:p>
          <a:p>
            <a:r>
              <a:rPr lang="en-US" dirty="0" smtClean="0"/>
              <a:t>In reinforcement learning, we still imagine</a:t>
            </a:r>
            <a:r>
              <a:rPr lang="en-US" baseline="0" dirty="0" smtClean="0"/>
              <a:t> that there’s a MDP.  The goal is still to learn a policy. </a:t>
            </a:r>
          </a:p>
          <a:p>
            <a:r>
              <a:rPr lang="en-US" baseline="0" dirty="0" smtClean="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28</a:t>
            </a:fld>
            <a:endParaRPr lang="en-US"/>
          </a:p>
        </p:txBody>
      </p:sp>
    </p:spTree>
    <p:extLst>
      <p:ext uri="{BB962C8B-B14F-4D97-AF65-F5344CB8AC3E}">
        <p14:creationId xmlns:p14="http://schemas.microsoft.com/office/powerpoint/2010/main" val="1336764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Offline </a:t>
            </a:r>
            <a:r>
              <a:rPr lang="mr-IN" dirty="0" smtClean="0"/>
              <a:t>–</a:t>
            </a:r>
            <a:r>
              <a:rPr lang="en-US" dirty="0" smtClean="0"/>
              <a:t> in simulation or in your head, you can compute things off and know that it’s bad to jump into the pit.</a:t>
            </a:r>
          </a:p>
          <a:p>
            <a:r>
              <a:rPr lang="en-US" dirty="0" smtClean="0"/>
              <a:t>In online learning, you actually</a:t>
            </a:r>
            <a:r>
              <a:rPr lang="en-US" baseline="0" dirty="0" smtClean="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29</a:t>
            </a:fld>
            <a:endParaRPr lang="en-US"/>
          </a:p>
        </p:txBody>
      </p:sp>
    </p:spTree>
    <p:extLst>
      <p:ext uri="{BB962C8B-B14F-4D97-AF65-F5344CB8AC3E}">
        <p14:creationId xmlns:p14="http://schemas.microsoft.com/office/powerpoint/2010/main" val="337703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30</a:t>
            </a:fld>
            <a:endParaRPr lang="en-US"/>
          </a:p>
        </p:txBody>
      </p:sp>
    </p:spTree>
    <p:extLst>
      <p:ext uri="{BB962C8B-B14F-4D97-AF65-F5344CB8AC3E}">
        <p14:creationId xmlns:p14="http://schemas.microsoft.com/office/powerpoint/2010/main" val="656412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learn an approximate model based on our</a:t>
            </a:r>
            <a:r>
              <a:rPr lang="en-US" baseline="0" dirty="0" smtClean="0"/>
              <a:t> experiences. Then we’re going to solve for the values as if the learned model were correct.</a:t>
            </a:r>
          </a:p>
          <a:p>
            <a:endParaRPr lang="en-US" baseline="0" dirty="0" smtClean="0"/>
          </a:p>
          <a:p>
            <a:r>
              <a:rPr lang="en-US" baseline="0" dirty="0" smtClean="0"/>
              <a:t>So how do we do that?</a:t>
            </a:r>
          </a:p>
          <a:p>
            <a:r>
              <a:rPr lang="en-US" baseline="0" dirty="0" smtClean="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31</a:t>
            </a:fld>
            <a:endParaRPr lang="en-US"/>
          </a:p>
        </p:txBody>
      </p:sp>
    </p:spTree>
    <p:extLst>
      <p:ext uri="{BB962C8B-B14F-4D97-AF65-F5344CB8AC3E}">
        <p14:creationId xmlns:p14="http://schemas.microsoft.com/office/powerpoint/2010/main" val="369565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Someone</a:t>
            </a:r>
            <a:r>
              <a:rPr lang="en-US" baseline="0" dirty="0" smtClean="0"/>
              <a:t> gives us a policy pi.  We say, alright we’re going to do this.</a:t>
            </a:r>
          </a:p>
          <a:p>
            <a:r>
              <a:rPr lang="en-US" baseline="0" dirty="0" smtClean="0"/>
              <a:t>(Here we’re setting the gamma to be one, just to make the example sample).</a:t>
            </a:r>
          </a:p>
          <a:p>
            <a:r>
              <a:rPr lang="en-US" baseline="0" dirty="0" smtClean="0"/>
              <a:t>Ep 1 and 2 are the same.</a:t>
            </a:r>
          </a:p>
          <a:p>
            <a:r>
              <a:rPr lang="en-US" dirty="0" smtClean="0"/>
              <a:t>Ep 3 and 4 are different.</a:t>
            </a:r>
          </a:p>
          <a:p>
            <a:endParaRPr lang="en-US" dirty="0" smtClean="0"/>
          </a:p>
          <a:p>
            <a:r>
              <a:rPr lang="en-US" dirty="0" smtClean="0"/>
              <a:t>We can then used these observations</a:t>
            </a:r>
            <a:r>
              <a:rPr lang="en-US" baseline="0" dirty="0" smtClean="0"/>
              <a:t> to compute a model.  </a:t>
            </a:r>
          </a:p>
          <a:p>
            <a:r>
              <a:rPr lang="en-US" baseline="0" dirty="0" smtClean="0"/>
              <a:t>The transition from B having selected East results in C 100% of the time.</a:t>
            </a:r>
          </a:p>
          <a:p>
            <a:r>
              <a:rPr lang="en-US" baseline="0" dirty="0" smtClean="0"/>
              <a:t>The </a:t>
            </a:r>
            <a:r>
              <a:rPr lang="en-US" baseline="0" dirty="0" err="1" smtClean="0"/>
              <a:t>transiition</a:t>
            </a:r>
            <a:r>
              <a:rPr lang="en-US" baseline="0" dirty="0" smtClean="0"/>
              <a:t> from C having picked the action East results in D 75% of the time and A 25% of the time.</a:t>
            </a:r>
          </a:p>
          <a:p>
            <a:endParaRPr lang="en-US" baseline="0" dirty="0" smtClean="0"/>
          </a:p>
          <a:p>
            <a:r>
              <a:rPr lang="en-US" baseline="0" dirty="0" smtClean="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32</a:t>
            </a:fld>
            <a:endParaRPr lang="en-US"/>
          </a:p>
        </p:txBody>
      </p:sp>
    </p:spTree>
    <p:extLst>
      <p:ext uri="{BB962C8B-B14F-4D97-AF65-F5344CB8AC3E}">
        <p14:creationId xmlns:p14="http://schemas.microsoft.com/office/powerpoint/2010/main" val="1428819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the model free version we don’t weight</a:t>
            </a:r>
            <a:r>
              <a:rPr lang="en-US" baseline="0" dirty="0" smtClean="0"/>
              <a:t> by the probability.  </a:t>
            </a:r>
          </a:p>
          <a:p>
            <a:r>
              <a:rPr lang="en-US" baseline="0" dirty="0" smtClean="0"/>
              <a:t>But in this case they’re equivalent, since they will appear with the right frequency.</a:t>
            </a:r>
          </a:p>
          <a:p>
            <a:r>
              <a:rPr lang="en-US" dirty="0" smtClean="0"/>
              <a:t>It’s really just a matter of how and when you group things.</a:t>
            </a:r>
          </a:p>
          <a:p>
            <a:r>
              <a:rPr lang="en-US" dirty="0" smtClean="0"/>
              <a:t>In</a:t>
            </a:r>
            <a:r>
              <a:rPr lang="en-US" baseline="0" dirty="0" smtClean="0"/>
              <a:t> the reinforcement learning there is going </a:t>
            </a:r>
            <a:r>
              <a:rPr lang="en-US" baseline="0" dirty="0" err="1" smtClean="0"/>
              <a:t>ot</a:t>
            </a:r>
            <a:r>
              <a:rPr lang="en-US" baseline="0" dirty="0" smtClean="0"/>
              <a:t> be a difference because we will take the structure into account. Things are going to depend on the other states around them.</a:t>
            </a:r>
          </a:p>
          <a:p>
            <a:r>
              <a:rPr lang="en-US" baseline="0" dirty="0" smtClean="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33</a:t>
            </a:fld>
            <a:endParaRPr lang="en-US"/>
          </a:p>
        </p:txBody>
      </p:sp>
    </p:spTree>
    <p:extLst>
      <p:ext uri="{BB962C8B-B14F-4D97-AF65-F5344CB8AC3E}">
        <p14:creationId xmlns:p14="http://schemas.microsoft.com/office/powerpoint/2010/main" val="1112462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now we're going to talk about model free</a:t>
            </a:r>
          </a:p>
          <a:p>
            <a:r>
              <a:rPr lang="en-US" sz="1200" b="0" i="0" u="none" strike="noStrike" kern="1200" dirty="0" smtClean="0">
                <a:solidFill>
                  <a:schemeClr val="tx1"/>
                </a:solidFill>
                <a:effectLst/>
                <a:latin typeface="Arial" pitchFamily="34" charset="0"/>
                <a:ea typeface="+mn-ea"/>
                <a:cs typeface="+mn-cs"/>
              </a:rPr>
              <a:t>learning and model free learning we</a:t>
            </a:r>
          </a:p>
          <a:p>
            <a:r>
              <a:rPr lang="en-US" sz="1200" b="0" i="0" u="none" strike="noStrike" kern="1200" dirty="0" smtClean="0">
                <a:solidFill>
                  <a:schemeClr val="tx1"/>
                </a:solidFill>
                <a:effectLst/>
                <a:latin typeface="Arial" pitchFamily="34" charset="0"/>
                <a:ea typeface="+mn-ea"/>
                <a:cs typeface="+mn-cs"/>
              </a:rPr>
              <a:t>don't construct a model of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 </a:t>
            </a:r>
          </a:p>
          <a:p>
            <a:r>
              <a:rPr lang="en-US" sz="1200" b="0" i="0" u="none" strike="noStrike" kern="1200" dirty="0" smtClean="0">
                <a:solidFill>
                  <a:schemeClr val="tx1"/>
                </a:solidFill>
                <a:effectLst/>
                <a:latin typeface="Arial" pitchFamily="34" charset="0"/>
                <a:ea typeface="+mn-ea"/>
                <a:cs typeface="+mn-cs"/>
              </a:rPr>
              <a:t>Instead,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take actions and every time we take an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action we compare what we thought was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going to happen to what actually did happen</a:t>
            </a:r>
            <a:r>
              <a:rPr lang="en-US" sz="1200" b="0" i="0" u="none" strike="noStrike" kern="1200" baseline="0" dirty="0" smtClean="0">
                <a:solidFill>
                  <a:schemeClr val="tx1"/>
                </a:solidFill>
                <a:effectLst/>
                <a:latin typeface="Arial" pitchFamily="34" charset="0"/>
                <a:ea typeface="+mn-ea"/>
                <a:cs typeface="+mn-cs"/>
              </a:rPr>
              <a:t>.</a:t>
            </a:r>
          </a:p>
          <a:p>
            <a:r>
              <a:rPr lang="en-US" sz="1200" b="0" i="0" u="none" strike="noStrike" kern="1200" dirty="0" smtClean="0">
                <a:solidFill>
                  <a:schemeClr val="tx1"/>
                </a:solidFill>
                <a:effectLst/>
                <a:latin typeface="Arial" pitchFamily="34" charset="0"/>
                <a:ea typeface="+mn-ea"/>
                <a:cs typeface="+mn-cs"/>
              </a:rPr>
              <a:t>Whenever something is better or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worse than what we expected we adjust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our values up and down.</a:t>
            </a:r>
          </a:p>
          <a:p>
            <a:r>
              <a:rPr lang="en-US" sz="1200" b="0" i="0" u="none" strike="noStrike" kern="1200" dirty="0" smtClean="0">
                <a:solidFill>
                  <a:schemeClr val="tx1"/>
                </a:solidFill>
                <a:effectLst/>
                <a:latin typeface="Arial" pitchFamily="34" charset="0"/>
                <a:ea typeface="+mn-ea"/>
                <a:cs typeface="+mn-cs"/>
              </a:rPr>
              <a:t>So what we track</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in a model free approach is the values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of interest themselves not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functions or the rewards.</a:t>
            </a:r>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34</a:t>
            </a:fld>
            <a:endParaRPr lang="en-US"/>
          </a:p>
        </p:txBody>
      </p:sp>
    </p:spTree>
    <p:extLst>
      <p:ext uri="{BB962C8B-B14F-4D97-AF65-F5344CB8AC3E}">
        <p14:creationId xmlns:p14="http://schemas.microsoft.com/office/powerpoint/2010/main" val="1343169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baseline="0" dirty="0" err="1" smtClean="0">
                <a:solidFill>
                  <a:schemeClr val="tx1"/>
                </a:solidFill>
                <a:effectLst/>
                <a:latin typeface="Arial" pitchFamily="34" charset="0"/>
                <a:ea typeface="+mn-ea"/>
                <a:cs typeface="+mn-cs"/>
              </a:rPr>
              <a:t>reinfocement</a:t>
            </a:r>
            <a:r>
              <a:rPr lang="en-US" sz="1200" b="0" i="0" u="none" strike="noStrike" kern="1200" baseline="0" dirty="0" smtClean="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35</a:t>
            </a:fld>
            <a:endParaRPr lang="en-US"/>
          </a:p>
        </p:txBody>
      </p:sp>
    </p:spTree>
    <p:extLst>
      <p:ext uri="{BB962C8B-B14F-4D97-AF65-F5344CB8AC3E}">
        <p14:creationId xmlns:p14="http://schemas.microsoft.com/office/powerpoint/2010/main" val="78288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 are changing the equation</a:t>
            </a:r>
            <a:r>
              <a:rPr lang="en-US" baseline="0" dirty="0" smtClean="0">
                <a:ea typeface="ＭＳ Ｐゴシック" pitchFamily="34" charset="-128"/>
              </a:rPr>
              <a:t> by simply changing the equals sign to be an assignment.</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endParaRPr lang="en-US" baseline="0" dirty="0" smtClean="0">
              <a:ea typeface="ＭＳ Ｐゴシック" pitchFamily="34" charset="-128"/>
            </a:endParaRP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computed.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actually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So the complexity is S*A*S or S^2*A.</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3</a:t>
            </a:fld>
            <a:endParaRPr lang="en-US"/>
          </a:p>
        </p:txBody>
      </p:sp>
    </p:spTree>
    <p:extLst>
      <p:ext uri="{BB962C8B-B14F-4D97-AF65-F5344CB8AC3E}">
        <p14:creationId xmlns:p14="http://schemas.microsoft.com/office/powerpoint/2010/main" val="11224332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38</a:t>
            </a:fld>
            <a:endParaRPr lang="en-US"/>
          </a:p>
        </p:txBody>
      </p:sp>
    </p:spTree>
    <p:extLst>
      <p:ext uri="{BB962C8B-B14F-4D97-AF65-F5344CB8AC3E}">
        <p14:creationId xmlns:p14="http://schemas.microsoft.com/office/powerpoint/2010/main" val="723830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40</a:t>
            </a:fld>
            <a:endParaRPr lang="en-US"/>
          </a:p>
        </p:txBody>
      </p:sp>
    </p:spTree>
    <p:extLst>
      <p:ext uri="{BB962C8B-B14F-4D97-AF65-F5344CB8AC3E}">
        <p14:creationId xmlns:p14="http://schemas.microsoft.com/office/powerpoint/2010/main" val="810490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do sample based policy evaluation?</a:t>
            </a:r>
          </a:p>
          <a:p>
            <a:endParaRPr lang="en-US" dirty="0" smtClean="0"/>
          </a:p>
          <a:p>
            <a:r>
              <a:rPr lang="en-US" dirty="0" smtClean="0"/>
              <a:t>What’s wrong with this?  We</a:t>
            </a:r>
            <a:r>
              <a:rPr lang="en-US" baseline="0" dirty="0" smtClean="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41</a:t>
            </a:fld>
            <a:endParaRPr lang="en-US"/>
          </a:p>
        </p:txBody>
      </p:sp>
    </p:spTree>
    <p:extLst>
      <p:ext uri="{BB962C8B-B14F-4D97-AF65-F5344CB8AC3E}">
        <p14:creationId xmlns:p14="http://schemas.microsoft.com/office/powerpoint/2010/main" val="988450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dirty="0" smtClean="0"/>
          </a:p>
          <a:p>
            <a:endParaRPr lang="en-US" dirty="0" smtClean="0"/>
          </a:p>
          <a:p>
            <a:r>
              <a:rPr lang="en-US" dirty="0" err="1" smtClean="0"/>
              <a:t>Interprolation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43</a:t>
            </a:fld>
            <a:endParaRPr lang="en-US"/>
          </a:p>
        </p:txBody>
      </p:sp>
    </p:spTree>
    <p:extLst>
      <p:ext uri="{BB962C8B-B14F-4D97-AF65-F5344CB8AC3E}">
        <p14:creationId xmlns:p14="http://schemas.microsoft.com/office/powerpoint/2010/main" val="1605932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a:t>
            </a:fld>
            <a:endParaRPr lang="en-US"/>
          </a:p>
        </p:txBody>
      </p:sp>
    </p:spTree>
    <p:extLst>
      <p:ext uri="{BB962C8B-B14F-4D97-AF65-F5344CB8AC3E}">
        <p14:creationId xmlns:p14="http://schemas.microsoft.com/office/powerpoint/2010/main" val="1228251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p>
          <a:p>
            <a:r>
              <a:rPr lang="en-US" baseline="0" dirty="0" smtClean="0"/>
              <a:t>Policy improvement is the process of updating the policy with a one step look ahead on the utilities as feature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5</a:t>
            </a:fld>
            <a:endParaRPr lang="en-US"/>
          </a:p>
        </p:txBody>
      </p:sp>
    </p:spTree>
    <p:extLst>
      <p:ext uri="{BB962C8B-B14F-4D97-AF65-F5344CB8AC3E}">
        <p14:creationId xmlns:p14="http://schemas.microsoft.com/office/powerpoint/2010/main" val="84583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UNLIKE VALUE ITERATION I don’t max over the actions.  I only do the averaging on the chance nodes.  It’s fast, since I don’t consider all of the actions.  I do this until it convergences.</a:t>
            </a:r>
          </a:p>
          <a:p>
            <a:endParaRPr lang="en-US" baseline="0" dirty="0" smtClean="0"/>
          </a:p>
          <a:p>
            <a:r>
              <a:rPr lang="en-US" baseline="0" dirty="0" smtClean="0"/>
              <a:t>Step 2 is the improvement to the policy.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  Step 2 is the only place where the policy changes.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1651020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But they also compute the optimal policy.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891320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2043738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smtClean="0">
                <a:effectLst/>
              </a:rPr>
              <a:t>one-armed bandit</a:t>
            </a:r>
            <a:r>
              <a:rPr lang="en-US" b="1" baseline="0" dirty="0" smtClean="0">
                <a:effectLst/>
              </a:rPr>
              <a:t> </a:t>
            </a:r>
            <a:r>
              <a:rPr lang="en-US" b="0" dirty="0" smtClean="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a:t>
            </a:fld>
            <a:endParaRPr lang="en-US"/>
          </a:p>
        </p:txBody>
      </p:sp>
    </p:spTree>
    <p:extLst>
      <p:ext uri="{BB962C8B-B14F-4D97-AF65-F5344CB8AC3E}">
        <p14:creationId xmlns:p14="http://schemas.microsoft.com/office/powerpoint/2010/main" val="197573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16.png"/><Relationship Id="rId1" Type="http://schemas.microsoft.com/office/2007/relationships/media" Target="../media/media1.mpeg"/><Relationship Id="rId2" Type="http://schemas.openxmlformats.org/officeDocument/2006/relationships/video" Target="../media/media1.m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17.png"/><Relationship Id="rId1" Type="http://schemas.microsoft.com/office/2007/relationships/media" Target="../media/media2.mpeg"/><Relationship Id="rId2" Type="http://schemas.openxmlformats.org/officeDocument/2006/relationships/video" Target="../media/media2.m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18.png"/><Relationship Id="rId1" Type="http://schemas.microsoft.com/office/2007/relationships/media" Target="../media/media3.mpeg"/><Relationship Id="rId2" Type="http://schemas.openxmlformats.org/officeDocument/2006/relationships/video" Target="../media/media3.m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png"/><Relationship Id="rId1" Type="http://schemas.microsoft.com/office/2007/relationships/media" Target="../media/media4.mov"/><Relationship Id="rId2" Type="http://schemas.openxmlformats.org/officeDocument/2006/relationships/video" Target="../media/media4.mov"/></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1" Type="http://schemas.microsoft.com/office/2007/relationships/media" Target="../media/media5.wmv"/><Relationship Id="rId2" Type="http://schemas.openxmlformats.org/officeDocument/2006/relationships/video" Target="../media/media5.wmv"/></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bin"/><Relationship Id="rId5" Type="http://schemas.openxmlformats.org/officeDocument/2006/relationships/image" Target="../media/image2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1" Type="http://schemas.microsoft.com/office/2007/relationships/media" Target="../media/media6.mp4"/><Relationship Id="rId2" Type="http://schemas.openxmlformats.org/officeDocument/2006/relationships/video" Target="../media/media6.mp4"/></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3.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5.xml"/><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tags" Target="../tags/tag6.xml"/><Relationship Id="rId2" Type="http://schemas.openxmlformats.org/officeDocument/2006/relationships/tags" Target="../tags/tag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6.xml"/><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tags" Target="../tags/tag8.xml"/><Relationship Id="rId2" Type="http://schemas.openxmlformats.org/officeDocument/2006/relationships/tags" Target="../tags/tag9.xml"/></Relationships>
</file>

<file path=ppt/slides/_rels/slide33.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35.png"/><Relationship Id="rId1" Type="http://schemas.openxmlformats.org/officeDocument/2006/relationships/tags" Target="../tags/tag10.xml"/><Relationship Id="rId2" Type="http://schemas.openxmlformats.org/officeDocument/2006/relationships/tags" Target="../tags/tag11.xml"/><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tags" Target="../tags/tag14.xml"/><Relationship Id="rId6" Type="http://schemas.openxmlformats.org/officeDocument/2006/relationships/slideLayout" Target="../slideLayouts/slideLayout2.xml"/><Relationship Id="rId7" Type="http://schemas.openxmlformats.org/officeDocument/2006/relationships/notesSlide" Target="../notesSlides/notesSlide27.xml"/><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tags" Target="../tags/tag15.xml"/><Relationship Id="rId2" Type="http://schemas.openxmlformats.org/officeDocument/2006/relationships/tags" Target="../tags/tag16.xml"/></Relationships>
</file>

<file path=ppt/slides/_rels/slide41.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39.png"/><Relationship Id="rId15" Type="http://schemas.openxmlformats.org/officeDocument/2006/relationships/image" Target="../media/image46.png"/><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slideLayout" Target="../slideLayouts/slideLayout2.xml"/><Relationship Id="rId8" Type="http://schemas.openxmlformats.org/officeDocument/2006/relationships/notesSlide" Target="../notesSlides/notesSlide32.xml"/><Relationship Id="rId9" Type="http://schemas.openxmlformats.org/officeDocument/2006/relationships/image" Target="../media/image41.png"/><Relationship Id="rId10"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tags" Target="../tags/tag25.xml"/><Relationship Id="rId4" Type="http://schemas.openxmlformats.org/officeDocument/2006/relationships/slideLayout" Target="../slideLayouts/slideLayout2.xml"/><Relationship Id="rId5" Type="http://schemas.openxmlformats.org/officeDocument/2006/relationships/notesSlide" Target="../notesSlides/notesSlide33.xml"/><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tags" Target="../tags/tag23.xml"/><Relationship Id="rId2" Type="http://schemas.openxmlformats.org/officeDocument/2006/relationships/tags" Target="../tags/tag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2.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tags" Target="../tags/tag27.xml"/><Relationship Id="rId2" Type="http://schemas.openxmlformats.org/officeDocument/2006/relationships/tags" Target="../tags/tag28.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5" Type="http://schemas.openxmlformats.org/officeDocument/2006/relationships/image" Target="../media/image59.png"/><Relationship Id="rId1" Type="http://schemas.openxmlformats.org/officeDocument/2006/relationships/tags" Target="../tags/tag29.xml"/><Relationship Id="rId2" Type="http://schemas.openxmlformats.org/officeDocument/2006/relationships/tags" Target="../tags/tag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60.png"/><Relationship Id="rId1" Type="http://schemas.openxmlformats.org/officeDocument/2006/relationships/vmlDrawing" Target="../drawings/vmlDrawing2.vml"/><Relationship Id="rId2" Type="http://schemas.openxmlformats.org/officeDocument/2006/relationships/tags" Target="../tags/tag31.xml"/><Relationship Id="rId3" Type="http://schemas.openxmlformats.org/officeDocument/2006/relationships/tags" Target="../tags/tag32.xml"/><Relationship Id="rId4" Type="http://schemas.openxmlformats.org/officeDocument/2006/relationships/tags" Target="../tags/tag33.xml"/><Relationship Id="rId5" Type="http://schemas.openxmlformats.org/officeDocument/2006/relationships/tags" Target="../tags/tag34.xml"/><Relationship Id="rId6" Type="http://schemas.openxmlformats.org/officeDocument/2006/relationships/slideLayout" Target="../slideLayouts/slideLayout2.xml"/><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1" Type="http://schemas.microsoft.com/office/2007/relationships/media" Target="../media/media7.mp4"/><Relationship Id="rId2" Type="http://schemas.openxmlformats.org/officeDocument/2006/relationships/video" Target="../media/media7.mp4"/></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tags" Target="../tags/tag4.xml"/><Relationship Id="rId2" Type="http://schemas.openxmlformats.org/officeDocument/2006/relationships/tags" Target="../tags/ta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7388" y="762000"/>
            <a:ext cx="8634412" cy="5756274"/>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dirty="0"/>
              <a:t>Markov Decision Processes </a:t>
            </a:r>
            <a:r>
              <a:rPr lang="en-US" dirty="0" smtClean="0"/>
              <a:t>-</a:t>
            </a:r>
            <a:r>
              <a:rPr lang="en-US" dirty="0" err="1" smtClean="0"/>
              <a:t>wrapup</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19800"/>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1844790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Double-Bandit MDP</a:t>
            </a:r>
            <a:endParaRPr lang="en-US" dirty="0"/>
          </a:p>
        </p:txBody>
      </p:sp>
      <p:sp>
        <p:nvSpPr>
          <p:cNvPr id="3" name="Content Placeholder 2"/>
          <p:cNvSpPr>
            <a:spLocks noGrp="1"/>
          </p:cNvSpPr>
          <p:nvPr>
            <p:ph idx="1"/>
          </p:nvPr>
        </p:nvSpPr>
        <p:spPr>
          <a:xfrm>
            <a:off x="406400" y="1371600"/>
            <a:ext cx="11379200" cy="4729164"/>
          </a:xfrm>
        </p:spPr>
        <p:txBody>
          <a:bodyPr/>
          <a:lstStyle/>
          <a:p>
            <a:r>
              <a:rPr lang="en-US" sz="2400" dirty="0" smtClean="0"/>
              <a:t>Actions: </a:t>
            </a:r>
            <a:r>
              <a:rPr lang="en-US" sz="2400" i="1" dirty="0" smtClean="0">
                <a:solidFill>
                  <a:srgbClr val="3333FF"/>
                </a:solidFill>
              </a:rPr>
              <a:t>Blue</a:t>
            </a:r>
            <a:r>
              <a:rPr lang="en-US" sz="2400" i="1" dirty="0" smtClean="0"/>
              <a:t>, </a:t>
            </a:r>
            <a:r>
              <a:rPr lang="en-US" sz="2400" i="1" dirty="0" smtClean="0">
                <a:solidFill>
                  <a:srgbClr val="C00000"/>
                </a:solidFill>
              </a:rPr>
              <a:t>Red</a:t>
            </a:r>
          </a:p>
          <a:p>
            <a:r>
              <a:rPr lang="en-US" sz="2400" dirty="0" smtClean="0"/>
              <a:t>States: </a:t>
            </a:r>
            <a:r>
              <a:rPr lang="en-US" sz="2400" dirty="0" smtClean="0">
                <a:solidFill>
                  <a:srgbClr val="008000"/>
                </a:solidFill>
              </a:rPr>
              <a:t>Win</a:t>
            </a:r>
            <a:r>
              <a:rPr lang="en-US" sz="2400" dirty="0" smtClean="0">
                <a:solidFill>
                  <a:schemeClr val="tx1"/>
                </a:solidFill>
              </a:rPr>
              <a:t>, Lose</a:t>
            </a:r>
            <a:endParaRPr lang="en-US" sz="2400" dirty="0">
              <a:solidFill>
                <a:schemeClr val="tx1"/>
              </a:solidFill>
            </a:endParaRP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smtClean="0">
                <a:latin typeface="Calibri" pitchFamily="34" charset="0"/>
              </a:rPr>
              <a:t>0.25 	</a:t>
            </a:r>
            <a:r>
              <a:rPr lang="en-US" sz="2400" dirty="0" smtClean="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smtClean="0">
                <a:latin typeface="Calibri" pitchFamily="34" charset="0"/>
              </a:rPr>
              <a:t>0.75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smtClean="0">
                <a:latin typeface="Calibri" pitchFamily="34" charset="0"/>
              </a:rPr>
              <a:t>0.75 	</a:t>
            </a:r>
            <a:r>
              <a:rPr lang="en-US" sz="2400" dirty="0" smtClean="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smtClean="0">
                <a:latin typeface="Calibri" pitchFamily="34" charset="0"/>
              </a:rPr>
              <a:t>0.25 </a:t>
            </a:r>
          </a:p>
          <a:p>
            <a:r>
              <a:rPr lang="en-US" sz="2400" dirty="0" smtClean="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pitchFamily="34" charset="0"/>
              </a:rPr>
              <a:t>No discount</a:t>
            </a: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100 time steps</a:t>
            </a:r>
            <a:endParaRPr lang="en-US" sz="800" i="1" dirty="0" smtClean="0">
              <a:solidFill>
                <a:schemeClr val="tx1"/>
              </a:solidFill>
              <a:latin typeface="Calibri" pitchFamily="34" charset="0"/>
            </a:endParaRP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Both states have the same value</a:t>
            </a:r>
            <a:endParaRPr lang="en-US" sz="2000" i="1" dirty="0">
              <a:solidFill>
                <a:schemeClr val="tx1"/>
              </a:solidFill>
              <a:latin typeface="Calibri" pitchFamily="34" charset="0"/>
            </a:endParaRPr>
          </a:p>
        </p:txBody>
      </p:sp>
    </p:spTree>
    <p:extLst>
      <p:ext uri="{BB962C8B-B14F-4D97-AF65-F5344CB8AC3E}">
        <p14:creationId xmlns:p14="http://schemas.microsoft.com/office/powerpoint/2010/main" val="1509911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Offline Planning</a:t>
            </a:r>
            <a:endParaRPr lang="en-US" dirty="0">
              <a:latin typeface="Calibri"/>
              <a:cs typeface="Calibri"/>
            </a:endParaRPr>
          </a:p>
        </p:txBody>
      </p:sp>
      <p:sp>
        <p:nvSpPr>
          <p:cNvPr id="3" name="Content Placeholder 2"/>
          <p:cNvSpPr>
            <a:spLocks noGrp="1"/>
          </p:cNvSpPr>
          <p:nvPr>
            <p:ph idx="1"/>
          </p:nvPr>
        </p:nvSpPr>
        <p:spPr>
          <a:xfrm>
            <a:off x="406400" y="1295400"/>
            <a:ext cx="11379200" cy="4729164"/>
          </a:xfrm>
        </p:spPr>
        <p:txBody>
          <a:bodyPr/>
          <a:lstStyle/>
          <a:p>
            <a:r>
              <a:rPr lang="en-US" sz="2800" dirty="0" smtClean="0">
                <a:latin typeface="Calibri"/>
                <a:cs typeface="Calibri"/>
              </a:rPr>
              <a:t>Solving MDPs is offline planning</a:t>
            </a:r>
          </a:p>
          <a:p>
            <a:pPr lvl="1"/>
            <a:r>
              <a:rPr lang="en-US" sz="2400" dirty="0" smtClean="0">
                <a:latin typeface="Calibri"/>
                <a:cs typeface="Calibri"/>
              </a:rPr>
              <a:t>You determine all quantities through computation</a:t>
            </a:r>
          </a:p>
          <a:p>
            <a:pPr lvl="1"/>
            <a:r>
              <a:rPr lang="en-US" sz="2400" dirty="0" smtClean="0">
                <a:latin typeface="Calibri"/>
                <a:cs typeface="Calibri"/>
              </a:rPr>
              <a:t>You need to know the details of the MDP</a:t>
            </a:r>
          </a:p>
          <a:p>
            <a:pPr lvl="1"/>
            <a:r>
              <a:rPr lang="en-US" sz="2400" dirty="0" smtClean="0">
                <a:latin typeface="Calibri"/>
                <a:cs typeface="Calibri"/>
              </a:rPr>
              <a:t>You do not actually play the game!</a:t>
            </a:r>
            <a:endParaRPr lang="en-US" sz="2400" dirty="0">
              <a:latin typeface="Calibri"/>
              <a:cs typeface="Calibri"/>
            </a:endParaRP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smtClean="0">
                <a:solidFill>
                  <a:srgbClr val="C00000"/>
                </a:solidFill>
                <a:latin typeface="Calibri"/>
                <a:cs typeface="Calibri"/>
              </a:rPr>
              <a:t>Play Red</a:t>
            </a:r>
            <a:endParaRPr lang="en-US" sz="2800" dirty="0">
              <a:solidFill>
                <a:srgbClr val="C00000"/>
              </a:solidFill>
              <a:latin typeface="Calibri"/>
              <a:cs typeface="Calibri"/>
            </a:endParaRP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smtClean="0">
                <a:solidFill>
                  <a:srgbClr val="0070C0"/>
                </a:solidFill>
                <a:latin typeface="Calibri"/>
                <a:cs typeface="Calibri"/>
              </a:rPr>
              <a:t>Play Blue</a:t>
            </a:r>
            <a:endParaRPr lang="en-US" sz="2800" dirty="0">
              <a:solidFill>
                <a:srgbClr val="0070C0"/>
              </a:solidFill>
              <a:latin typeface="Calibri"/>
              <a:cs typeface="Calibri"/>
            </a:endParaRP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smtClean="0">
                <a:latin typeface="Calibri"/>
                <a:cs typeface="Calibri"/>
              </a:rPr>
              <a:t>Value</a:t>
            </a:r>
            <a:endParaRPr lang="en-US" sz="2800" dirty="0">
              <a:latin typeface="Calibri"/>
              <a:cs typeface="Calibri"/>
            </a:endParaRP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a:cs typeface="Calibri"/>
              </a:rPr>
              <a:t>No discount</a:t>
            </a: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100 time steps</a:t>
            </a:r>
            <a:endParaRPr lang="en-US" sz="800" i="1" dirty="0" smtClean="0">
              <a:solidFill>
                <a:schemeClr val="tx1"/>
              </a:solidFill>
              <a:latin typeface="Calibri"/>
              <a:cs typeface="Calibri"/>
            </a:endParaRP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Both states have the same value</a:t>
            </a:r>
            <a:endParaRPr lang="en-US" sz="2000" i="1" dirty="0">
              <a:solidFill>
                <a:schemeClr val="tx1"/>
              </a:solidFill>
              <a:latin typeface="Calibri"/>
              <a:cs typeface="Calibri"/>
            </a:endParaRP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smtClean="0">
                <a:latin typeface="Calibri"/>
                <a:cs typeface="Calibri"/>
              </a:rPr>
              <a:t>150</a:t>
            </a:r>
            <a:endParaRPr lang="en-US" sz="2800" dirty="0">
              <a:latin typeface="Calibri"/>
              <a:cs typeface="Calibri"/>
            </a:endParaRP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smtClean="0">
                <a:latin typeface="Calibri"/>
                <a:cs typeface="Calibri"/>
              </a:rPr>
              <a:t>100</a:t>
            </a:r>
            <a:endParaRPr lang="en-US" sz="2800" dirty="0">
              <a:latin typeface="Calibri"/>
              <a:cs typeface="Calibri"/>
            </a:endParaRP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a:cs typeface="Calibri"/>
                </a:rPr>
                <a:t>W</a:t>
              </a:r>
              <a:endParaRPr lang="en-US" sz="2800" dirty="0">
                <a:solidFill>
                  <a:srgbClr val="008000"/>
                </a:solidFill>
                <a:latin typeface="Calibri"/>
                <a:cs typeface="Calibri"/>
              </a:endParaRP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a:cs typeface="Calibri"/>
                </a:rPr>
                <a:t>L</a:t>
              </a:r>
              <a:endParaRPr lang="en-US" sz="2800" dirty="0">
                <a:solidFill>
                  <a:schemeClr val="tx1"/>
                </a:solidFill>
                <a:latin typeface="Calibri"/>
                <a:cs typeface="Calibri"/>
              </a:endParaRP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smtClean="0">
                  <a:latin typeface="Calibri"/>
                  <a:cs typeface="Calibri"/>
                </a:rPr>
                <a:t>0.25 	</a:t>
              </a:r>
              <a:r>
                <a:rPr lang="en-US" sz="2400" dirty="0" smtClean="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smtClean="0">
                  <a:latin typeface="Calibri"/>
                  <a:cs typeface="Calibri"/>
                </a:rPr>
                <a:t>0.75 </a:t>
              </a:r>
            </a:p>
            <a:p>
              <a:r>
                <a:rPr lang="en-US" sz="2400" dirty="0" smtClean="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smtClean="0">
                  <a:latin typeface="Calibri"/>
                  <a:cs typeface="Calibri"/>
                </a:rPr>
                <a:t>0.75 	</a:t>
              </a:r>
              <a:r>
                <a:rPr lang="en-US" sz="2400" dirty="0" smtClean="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smtClean="0">
                  <a:latin typeface="Calibri"/>
                  <a:cs typeface="Calibri"/>
                </a:rPr>
                <a:t>0.25 </a:t>
              </a:r>
            </a:p>
            <a:p>
              <a:r>
                <a:rPr lang="en-US" sz="2400" dirty="0" smtClean="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8814191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3278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Planning</a:t>
            </a:r>
            <a:endParaRPr lang="en-US" dirty="0"/>
          </a:p>
        </p:txBody>
      </p:sp>
      <p:sp>
        <p:nvSpPr>
          <p:cNvPr id="3" name="Content Placeholder 2"/>
          <p:cNvSpPr>
            <a:spLocks noGrp="1"/>
          </p:cNvSpPr>
          <p:nvPr>
            <p:ph idx="1"/>
          </p:nvPr>
        </p:nvSpPr>
        <p:spPr/>
        <p:txBody>
          <a:bodyPr/>
          <a:lstStyle/>
          <a:p>
            <a:r>
              <a:rPr lang="en-US" sz="2800" dirty="0" smtClean="0"/>
              <a:t>Rules changed!  Red’s win chance is different.</a:t>
            </a:r>
            <a:endParaRPr lang="en-US" sz="2800" dirty="0"/>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446532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61075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en-US" dirty="0"/>
          </a:p>
        </p:txBody>
      </p:sp>
      <p:sp>
        <p:nvSpPr>
          <p:cNvPr id="3" name="Content Placeholder 2"/>
          <p:cNvSpPr>
            <a:spLocks noGrp="1"/>
          </p:cNvSpPr>
          <p:nvPr>
            <p:ph idx="1"/>
          </p:nvPr>
        </p:nvSpPr>
        <p:spPr>
          <a:xfrm>
            <a:off x="406400" y="1366836"/>
            <a:ext cx="11379200" cy="4729164"/>
          </a:xfrm>
        </p:spPr>
        <p:txBody>
          <a:bodyPr/>
          <a:lstStyle/>
          <a:p>
            <a:r>
              <a:rPr lang="en-US" sz="2800" dirty="0" smtClean="0"/>
              <a:t>That wasn’t planning, it was learning!</a:t>
            </a:r>
          </a:p>
          <a:p>
            <a:pPr lvl="1"/>
            <a:r>
              <a:rPr lang="en-US" sz="2400" dirty="0" smtClean="0"/>
              <a:t>Specifically, reinforcement learning</a:t>
            </a:r>
          </a:p>
          <a:p>
            <a:pPr lvl="1"/>
            <a:r>
              <a:rPr lang="en-US" sz="2400" dirty="0" smtClean="0"/>
              <a:t>There was an MDP, but you couldn’t solve it with just computation</a:t>
            </a:r>
          </a:p>
          <a:p>
            <a:pPr lvl="1"/>
            <a:r>
              <a:rPr lang="en-US" sz="2400" dirty="0" smtClean="0"/>
              <a:t>You needed to actually act to figure it out</a:t>
            </a:r>
          </a:p>
          <a:p>
            <a:pPr lvl="1"/>
            <a:endParaRPr lang="en-US" sz="2400" dirty="0" smtClean="0"/>
          </a:p>
          <a:p>
            <a:r>
              <a:rPr lang="en-US" sz="2800" dirty="0" smtClean="0"/>
              <a:t>Important ideas in reinforcement learning that came up</a:t>
            </a:r>
          </a:p>
          <a:p>
            <a:pPr lvl="1"/>
            <a:r>
              <a:rPr lang="en-US" sz="2400" b="1" dirty="0" smtClean="0"/>
              <a:t>Exploration</a:t>
            </a:r>
            <a:r>
              <a:rPr lang="en-US" sz="2400" dirty="0" smtClean="0"/>
              <a:t>: you have to try unknown actions to get information</a:t>
            </a:r>
          </a:p>
          <a:p>
            <a:pPr lvl="1"/>
            <a:r>
              <a:rPr lang="en-US" sz="2400" b="1" dirty="0" smtClean="0"/>
              <a:t>Exploitation</a:t>
            </a:r>
            <a:r>
              <a:rPr lang="en-US" sz="2400" dirty="0" smtClean="0"/>
              <a:t>: eventually, you have to use what you know</a:t>
            </a:r>
          </a:p>
          <a:p>
            <a:pPr lvl="1"/>
            <a:r>
              <a:rPr lang="en-US" sz="2400" b="1" dirty="0" smtClean="0"/>
              <a:t>Regret</a:t>
            </a:r>
            <a:r>
              <a:rPr lang="en-US" sz="2400" dirty="0" smtClean="0"/>
              <a:t>: even if you learn intelligently, you make mistakes</a:t>
            </a:r>
          </a:p>
          <a:p>
            <a:pPr lvl="1"/>
            <a:r>
              <a:rPr lang="en-US" sz="2400" b="1" dirty="0" smtClean="0"/>
              <a:t>Sampling</a:t>
            </a:r>
            <a:r>
              <a:rPr lang="en-US" sz="2400" dirty="0" smtClean="0"/>
              <a:t>: because of chance, you have to try things repeatedly</a:t>
            </a:r>
          </a:p>
          <a:p>
            <a:pPr lvl="1"/>
            <a:r>
              <a:rPr lang="en-US" sz="2400" b="1" dirty="0" smtClean="0"/>
              <a:t>Difficulty</a:t>
            </a:r>
            <a:r>
              <a:rPr lang="en-US" sz="2400" dirty="0" smtClean="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130917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458221"/>
            <a:ext cx="7391400" cy="1470025"/>
          </a:xfrm>
        </p:spPr>
        <p:txBody>
          <a:bodyPr/>
          <a:lstStyle/>
          <a:p>
            <a:r>
              <a:rPr lang="en-US" dirty="0"/>
              <a:t/>
            </a:r>
            <a:br>
              <a:rPr lang="en-US" dirty="0"/>
            </a:br>
            <a:r>
              <a:rPr lang="en-US" dirty="0" smtClean="0"/>
              <a:t>Reinforcement Learning</a:t>
            </a:r>
            <a:r>
              <a:rPr lang="en-US" sz="2800" dirty="0"/>
              <a:t>	</a:t>
            </a:r>
          </a:p>
        </p:txBody>
      </p:sp>
      <p:sp>
        <p:nvSpPr>
          <p:cNvPr id="4099" name="Rectangle 3"/>
          <p:cNvSpPr>
            <a:spLocks noGrp="1" noChangeArrowheads="1"/>
          </p:cNvSpPr>
          <p:nvPr>
            <p:ph type="subTitle" idx="1"/>
          </p:nvPr>
        </p:nvSpPr>
        <p:spPr>
          <a:xfrm>
            <a:off x="2133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924800" y="1320450"/>
            <a:ext cx="3719237" cy="4826700"/>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4488" y="1834876"/>
            <a:ext cx="5562600" cy="1569660"/>
          </a:xfrm>
          <a:prstGeom prst="rect">
            <a:avLst/>
          </a:prstGeom>
          <a:noFill/>
        </p:spPr>
        <p:txBody>
          <a:bodyPr wrap="square" rtlCol="0">
            <a:spAutoFit/>
          </a:bodyPr>
          <a:lstStyle/>
          <a:p>
            <a:pPr algn="ctr"/>
            <a:r>
              <a:rPr lang="en-US" sz="2400" dirty="0" smtClean="0">
                <a:solidFill>
                  <a:srgbClr val="FF0000"/>
                </a:solidFill>
              </a:rPr>
              <a:t>Read AIMA 21</a:t>
            </a:r>
          </a:p>
          <a:p>
            <a:pPr algn="ctr"/>
            <a:r>
              <a:rPr lang="en-US" sz="2400" dirty="0" smtClean="0">
                <a:solidFill>
                  <a:srgbClr val="FF0000"/>
                </a:solidFill>
              </a:rPr>
              <a:t>Also read Sutton and Barton Chapter 6.1, 6.2 and 6.5 (see link on course web site)</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191273"/>
            <a:ext cx="2794846" cy="3593886"/>
          </a:xfrm>
          <a:prstGeom prst="rect">
            <a:avLst/>
          </a:prstGeom>
          <a:ln>
            <a:solidFill>
              <a:schemeClr val="accent1"/>
            </a:solid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1287455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6388" y="1524000"/>
            <a:ext cx="9018587" cy="4142645"/>
          </a:xfrm>
          <a:prstGeom prst="rect">
            <a:avLst/>
          </a:prstGeom>
          <a:noFill/>
        </p:spPr>
      </p:pic>
      <p:sp>
        <p:nvSpPr>
          <p:cNvPr id="5122" name="Rectangle 5"/>
          <p:cNvSpPr>
            <a:spLocks noGrp="1" noChangeArrowheads="1"/>
          </p:cNvSpPr>
          <p:nvPr>
            <p:ph type="ctrTitle"/>
          </p:nvPr>
        </p:nvSpPr>
        <p:spPr>
          <a:xfrm>
            <a:off x="0" y="152400"/>
            <a:ext cx="12192000" cy="1470025"/>
          </a:xfrm>
        </p:spPr>
        <p:txBody>
          <a:bodyPr/>
          <a:lstStyle/>
          <a:p>
            <a:r>
              <a:rPr lang="en-US" dirty="0"/>
              <a:t>Reinforcement Learning</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52194"/>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endParaRPr lang="en-US" sz="2400" dirty="0" smtClean="0">
              <a:latin typeface="Calibri"/>
              <a:cs typeface="Calibri"/>
            </a:endParaRP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t>Reinforcement Learning</a:t>
            </a:r>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2259" y="1596699"/>
            <a:ext cx="7882341" cy="442274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smtClean="0">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smtClean="0">
                <a:latin typeface="Calibri"/>
                <a:ea typeface="ＭＳ Ｐゴシック" pitchFamily="34" charset="-128"/>
                <a:cs typeface="Calibri"/>
              </a:rPr>
              <a:t>Basic idea:</a:t>
            </a:r>
          </a:p>
          <a:p>
            <a:pPr lvl="1">
              <a:lnSpc>
                <a:spcPct val="90000"/>
              </a:lnSpc>
            </a:pPr>
            <a:r>
              <a:rPr lang="en-US" sz="2400" dirty="0" smtClean="0">
                <a:latin typeface="Calibri"/>
                <a:ea typeface="ＭＳ Ｐゴシック" pitchFamily="34" charset="-128"/>
                <a:cs typeface="Calibri"/>
              </a:rPr>
              <a:t>Receive feedback in the form of </a:t>
            </a:r>
            <a:r>
              <a:rPr lang="en-US" sz="2400" dirty="0" smtClean="0">
                <a:solidFill>
                  <a:srgbClr val="CC0000"/>
                </a:solidFill>
                <a:latin typeface="Calibri"/>
                <a:ea typeface="ＭＳ Ｐゴシック" pitchFamily="34" charset="-128"/>
                <a:cs typeface="Calibri"/>
              </a:rPr>
              <a:t>rewards</a:t>
            </a:r>
          </a:p>
          <a:p>
            <a:pPr lvl="1">
              <a:lnSpc>
                <a:spcPct val="90000"/>
              </a:lnSpc>
            </a:pPr>
            <a:r>
              <a:rPr lang="en-US" sz="2400" dirty="0" smtClean="0">
                <a:latin typeface="Calibri"/>
                <a:ea typeface="ＭＳ Ｐゴシック" pitchFamily="34" charset="-128"/>
                <a:cs typeface="Calibri"/>
              </a:rPr>
              <a:t>Agent’</a:t>
            </a:r>
            <a:r>
              <a:rPr lang="en-US" altLang="ja-JP" sz="2400" dirty="0" smtClean="0">
                <a:latin typeface="Calibri"/>
                <a:ea typeface="ＭＳ Ｐゴシック" pitchFamily="34" charset="-128"/>
                <a:cs typeface="Calibri"/>
              </a:rPr>
              <a:t>s utility is defined by the reward function</a:t>
            </a:r>
          </a:p>
          <a:p>
            <a:pPr lvl="1">
              <a:lnSpc>
                <a:spcPct val="90000"/>
              </a:lnSpc>
            </a:pPr>
            <a:r>
              <a:rPr lang="en-US" sz="2400" dirty="0" smtClean="0">
                <a:latin typeface="Calibri"/>
                <a:ea typeface="ＭＳ Ｐゴシック" pitchFamily="34" charset="-128"/>
                <a:cs typeface="Calibri"/>
              </a:rPr>
              <a:t>Must (learn to) act so as to </a:t>
            </a:r>
            <a:r>
              <a:rPr lang="en-US" sz="2400" dirty="0" smtClean="0">
                <a:solidFill>
                  <a:srgbClr val="CC0000"/>
                </a:solidFill>
                <a:latin typeface="Calibri"/>
                <a:ea typeface="ＭＳ Ｐゴシック" pitchFamily="34" charset="-128"/>
                <a:cs typeface="Calibri"/>
              </a:rPr>
              <a:t>maximize expected rewards</a:t>
            </a:r>
          </a:p>
          <a:p>
            <a:pPr lvl="1">
              <a:lnSpc>
                <a:spcPct val="90000"/>
              </a:lnSpc>
            </a:pPr>
            <a:r>
              <a:rPr lang="en-US" sz="2400" dirty="0" smtClean="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latin typeface="Calibri"/>
                <a:cs typeface="Calibri"/>
              </a:rPr>
              <a:t>Environment</a:t>
            </a:r>
            <a:endParaRPr lang="en-US" sz="2500" dirty="0">
              <a:solidFill>
                <a:schemeClr val="tx1"/>
              </a:solidFill>
              <a:latin typeface="Calibri"/>
              <a:cs typeface="Calibri"/>
            </a:endParaRP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smtClean="0">
              <a:solidFill>
                <a:schemeClr val="tx1"/>
              </a:solidFill>
              <a:latin typeface="Calibri"/>
              <a:cs typeface="Calibri"/>
            </a:endParaRPr>
          </a:p>
          <a:p>
            <a:pPr algn="ctr"/>
            <a:r>
              <a:rPr lang="en-US" sz="2600" dirty="0" smtClean="0">
                <a:solidFill>
                  <a:schemeClr val="tx1"/>
                </a:solidFill>
                <a:latin typeface="Calibri"/>
                <a:cs typeface="Calibri"/>
              </a:rPr>
              <a:t>Agent</a:t>
            </a:r>
            <a:endParaRPr lang="en-US" sz="2600" dirty="0">
              <a:solidFill>
                <a:schemeClr val="tx1"/>
              </a:solidFill>
              <a:latin typeface="Calibri"/>
              <a:cs typeface="Calibri"/>
            </a:endParaRP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smtClean="0">
                <a:latin typeface="Calibri"/>
                <a:cs typeface="Calibri"/>
              </a:rPr>
              <a:t>Actions: a</a:t>
            </a:r>
            <a:endParaRPr lang="en-US" sz="2000" dirty="0">
              <a:latin typeface="Calibri"/>
              <a:cs typeface="Calibri"/>
            </a:endParaRP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smtClean="0">
                <a:latin typeface="Calibri"/>
                <a:cs typeface="Calibri"/>
              </a:rPr>
              <a:t>State: s</a:t>
            </a:r>
          </a:p>
          <a:p>
            <a:pPr algn="ctr"/>
            <a:r>
              <a:rPr lang="en-US" sz="2000" dirty="0" smtClean="0">
                <a:solidFill>
                  <a:srgbClr val="C00000"/>
                </a:solidFill>
                <a:latin typeface="Calibri"/>
                <a:cs typeface="Calibri"/>
              </a:rPr>
              <a:t>Reward: 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Value Iteration</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14218413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2"/>
          <p:cNvSpPr>
            <a:spLocks noGrp="1"/>
          </p:cNvSpPr>
          <p:nvPr>
            <p:ph type="title"/>
          </p:nvPr>
        </p:nvSpPr>
        <p:spPr/>
        <p:txBody>
          <a:bodyPr/>
          <a:lstStyle/>
          <a:p>
            <a:r>
              <a:rPr lang="en-US" dirty="0" smtClean="0">
                <a:ea typeface="ＭＳ Ｐゴシック" pitchFamily="34" charset="-128"/>
              </a:rPr>
              <a:t>Example: Learning to Walk</a:t>
            </a:r>
          </a:p>
        </p:txBody>
      </p:sp>
      <p:sp>
        <p:nvSpPr>
          <p:cNvPr id="19458" name="TextBox 5"/>
          <p:cNvSpPr txBox="1">
            <a:spLocks noChangeArrowheads="1"/>
          </p:cNvSpPr>
          <p:nvPr/>
        </p:nvSpPr>
        <p:spPr bwMode="auto">
          <a:xfrm>
            <a:off x="304800" y="4495800"/>
            <a:ext cx="3200400" cy="461665"/>
          </a:xfrm>
          <a:prstGeom prst="rect">
            <a:avLst/>
          </a:prstGeom>
          <a:noFill/>
          <a:ln w="9525">
            <a:noFill/>
            <a:miter lim="800000"/>
            <a:headEnd/>
            <a:tailEnd/>
          </a:ln>
        </p:spPr>
        <p:txBody>
          <a:bodyPr>
            <a:spAutoFit/>
          </a:bodyPr>
          <a:lstStyle/>
          <a:p>
            <a:pPr algn="ctr"/>
            <a:r>
              <a:rPr lang="en-US" sz="2400" dirty="0" smtClean="0">
                <a:latin typeface="Calibri" pitchFamily="34" charset="0"/>
              </a:rPr>
              <a:t>Initial</a:t>
            </a:r>
            <a:endParaRPr lang="en-US" sz="2400" dirty="0">
              <a:latin typeface="Calibri" pitchFamily="34" charset="0"/>
            </a:endParaRPr>
          </a:p>
        </p:txBody>
      </p:sp>
      <p:sp>
        <p:nvSpPr>
          <p:cNvPr id="19459" name="TextBox 6"/>
          <p:cNvSpPr txBox="1">
            <a:spLocks noChangeArrowheads="1"/>
          </p:cNvSpPr>
          <p:nvPr/>
        </p:nvSpPr>
        <p:spPr bwMode="auto">
          <a:xfrm>
            <a:off x="4219407" y="4491335"/>
            <a:ext cx="3476793" cy="461665"/>
          </a:xfrm>
          <a:prstGeom prst="rect">
            <a:avLst/>
          </a:prstGeom>
          <a:noFill/>
          <a:ln w="9525">
            <a:noFill/>
            <a:miter lim="800000"/>
            <a:headEnd/>
            <a:tailEnd/>
          </a:ln>
        </p:spPr>
        <p:txBody>
          <a:bodyPr wrap="square">
            <a:spAutoFit/>
          </a:bodyPr>
          <a:lstStyle/>
          <a:p>
            <a:pPr algn="ctr"/>
            <a:r>
              <a:rPr lang="en-US" sz="2400" dirty="0" smtClean="0">
                <a:latin typeface="Calibri" pitchFamily="34" charset="0"/>
              </a:rPr>
              <a:t>A Learning Trial</a:t>
            </a:r>
            <a:endParaRPr lang="en-US" sz="2400" dirty="0">
              <a:latin typeface="Calibri" pitchFamily="34" charset="0"/>
            </a:endParaRPr>
          </a:p>
        </p:txBody>
      </p:sp>
      <p:sp>
        <p:nvSpPr>
          <p:cNvPr id="19461" name="TextBox 9"/>
          <p:cNvSpPr txBox="1">
            <a:spLocks noChangeArrowheads="1"/>
          </p:cNvSpPr>
          <p:nvPr/>
        </p:nvSpPr>
        <p:spPr bwMode="auto">
          <a:xfrm>
            <a:off x="8352530" y="4491335"/>
            <a:ext cx="34290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After </a:t>
            </a:r>
            <a:r>
              <a:rPr lang="en-US" sz="2400" dirty="0" smtClean="0">
                <a:latin typeface="Calibri" pitchFamily="34" charset="0"/>
              </a:rPr>
              <a:t>Learning [1K Trials]</a:t>
            </a:r>
            <a:endParaRPr lang="en-US" sz="2400" dirty="0">
              <a:latin typeface="Calibri" pitchFamily="34" charset="0"/>
            </a:endParaRPr>
          </a:p>
        </p:txBody>
      </p:sp>
      <p:sp>
        <p:nvSpPr>
          <p:cNvPr id="19464"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pic>
        <p:nvPicPr>
          <p:cNvPr id="13" name="AIBO WALK -- initial.mpeg" descr="/Users/pabbeel/Dropbox/work/Teaching/cs 188/CS188-lecture-materials/videos/rl/AIBO WALK -- initial.mpeg">
            <a:hlinkClick r:id="" action="ppaction://media"/>
          </p:cNvPr>
          <p:cNvPicPr>
            <a:picLocks noGrp="1" noRot="1" noChangeAspect="1"/>
          </p:cNvPicPr>
          <p:nvPr/>
        </p:nvPicPr>
        <p:blipFill>
          <a:blip r:embed="rId3" cstate="print"/>
          <a:srcRect/>
          <a:stretch>
            <a:fillRect/>
          </a:stretch>
        </p:blipFill>
        <p:spPr bwMode="auto">
          <a:xfrm>
            <a:off x="457200" y="2039936"/>
            <a:ext cx="3173539" cy="2379663"/>
          </a:xfrm>
          <a:prstGeom prst="rect">
            <a:avLst/>
          </a:prstGeom>
          <a:noFill/>
          <a:ln w="9525">
            <a:noFill/>
            <a:miter lim="800000"/>
            <a:headEnd/>
            <a:tailEnd/>
          </a:ln>
        </p:spPr>
      </p:pic>
      <p:pic>
        <p:nvPicPr>
          <p:cNvPr id="14" name="AIBO WALK -- training-1.mpeg" descr="/Users/pabbeel/Dropbox/work/Teaching/cs 188/CS188-lecture-materials/videos/rl/AIBO WALK -- training-1.mpeg">
            <a:hlinkClick r:id="" action="ppaction://media"/>
          </p:cNvPr>
          <p:cNvPicPr>
            <a:picLocks noRot="1" noChangeAspect="1"/>
          </p:cNvPicPr>
          <p:nvPr/>
        </p:nvPicPr>
        <p:blipFill>
          <a:blip r:embed="rId4" cstate="print"/>
          <a:srcRect/>
          <a:stretch>
            <a:fillRect/>
          </a:stretch>
        </p:blipFill>
        <p:spPr bwMode="auto">
          <a:xfrm>
            <a:off x="4307890" y="2039936"/>
            <a:ext cx="3489911" cy="2379664"/>
          </a:xfrm>
          <a:prstGeom prst="rect">
            <a:avLst/>
          </a:prstGeom>
          <a:noFill/>
          <a:ln w="9525">
            <a:noFill/>
            <a:miter lim="800000"/>
            <a:headEnd/>
            <a:tailEnd/>
          </a:ln>
        </p:spPr>
      </p:pic>
      <p:pic>
        <p:nvPicPr>
          <p:cNvPr id="15" name="AIBO WALK -- finished.mpeg" descr="/Users/pabbeel/Dropbox/work/Teaching/cs 188/CS188-lecture-materials/videos/rl/AIBO WALK -- finished.mpeg">
            <a:hlinkClick r:id="" action="ppaction://media"/>
          </p:cNvPr>
          <p:cNvPicPr>
            <a:picLocks noRot="1" noChangeAspect="1"/>
          </p:cNvPicPr>
          <p:nvPr/>
        </p:nvPicPr>
        <p:blipFill>
          <a:blip r:embed="rId5" cstate="print"/>
          <a:srcRect/>
          <a:stretch>
            <a:fillRect/>
          </a:stretch>
        </p:blipFill>
        <p:spPr bwMode="auto">
          <a:xfrm>
            <a:off x="8454131" y="2044089"/>
            <a:ext cx="3458470" cy="2358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Learning to Walk</a:t>
            </a:r>
            <a:endParaRPr lang="en-US" dirty="0"/>
          </a:p>
        </p:txBody>
      </p:sp>
      <p:pic>
        <p:nvPicPr>
          <p:cNvPr id="5" name="AIBO WALK -- initial.mpe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628900" y="1397000"/>
            <a:ext cx="6935788" cy="4729163"/>
          </a:xfrm>
        </p:spPr>
      </p:pic>
      <p:sp>
        <p:nvSpPr>
          <p:cNvPr id="4" name="TextBox 3"/>
          <p:cNvSpPr txBox="1"/>
          <p:nvPr/>
        </p:nvSpPr>
        <p:spPr>
          <a:xfrm>
            <a:off x="0" y="6172200"/>
            <a:ext cx="12192000" cy="523220"/>
          </a:xfrm>
          <a:prstGeom prst="rect">
            <a:avLst/>
          </a:prstGeom>
          <a:noFill/>
        </p:spPr>
        <p:txBody>
          <a:bodyPr wrap="square" rtlCol="0">
            <a:spAutoFit/>
          </a:bodyPr>
          <a:lstStyle/>
          <a:p>
            <a:pPr algn="ctr"/>
            <a:r>
              <a:rPr lang="en-US" sz="2800" dirty="0" smtClean="0">
                <a:latin typeface="Calibri" pitchFamily="34" charset="0"/>
                <a:cs typeface="Calibri" pitchFamily="34" charset="0"/>
              </a:rPr>
              <a:t>Initial</a:t>
            </a:r>
            <a:endParaRPr lang="en-US" sz="2800" dirty="0">
              <a:latin typeface="Calibri" pitchFamily="34" charset="0"/>
              <a:cs typeface="Calibri" pitchFamily="34" charset="0"/>
            </a:endParaRPr>
          </a:p>
        </p:txBody>
      </p:sp>
      <p:sp>
        <p:nvSpPr>
          <p:cNvPr id="6" name="TextBox 5"/>
          <p:cNvSpPr txBox="1"/>
          <p:nvPr/>
        </p:nvSpPr>
        <p:spPr>
          <a:xfrm>
            <a:off x="9218191" y="6488668"/>
            <a:ext cx="2798888"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AIBO WALK – initial]</a:t>
            </a:r>
            <a:endParaRPr lang="en-US" dirty="0">
              <a:solidFill>
                <a:srgbClr val="FF0000"/>
              </a:solidFill>
              <a:latin typeface="Calibri"/>
              <a:cs typeface="Calibri"/>
            </a:endParaRPr>
          </a:p>
        </p:txBody>
      </p:sp>
      <p:sp>
        <p:nvSpPr>
          <p:cNvPr id="7"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spTree>
    <p:extLst>
      <p:ext uri="{BB962C8B-B14F-4D97-AF65-F5344CB8AC3E}">
        <p14:creationId xmlns:p14="http://schemas.microsoft.com/office/powerpoint/2010/main" val="4234412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Learning to Walk</a:t>
            </a:r>
            <a:endParaRPr lang="en-US" dirty="0"/>
          </a:p>
        </p:txBody>
      </p:sp>
      <p:sp>
        <p:nvSpPr>
          <p:cNvPr id="4" name="TextBox 3"/>
          <p:cNvSpPr txBox="1"/>
          <p:nvPr/>
        </p:nvSpPr>
        <p:spPr>
          <a:xfrm>
            <a:off x="0" y="6172200"/>
            <a:ext cx="12192000" cy="523220"/>
          </a:xfrm>
          <a:prstGeom prst="rect">
            <a:avLst/>
          </a:prstGeom>
          <a:noFill/>
        </p:spPr>
        <p:txBody>
          <a:bodyPr wrap="square" rtlCol="0">
            <a:spAutoFit/>
          </a:bodyPr>
          <a:lstStyle/>
          <a:p>
            <a:pPr algn="ctr"/>
            <a:r>
              <a:rPr lang="en-US" sz="2800" dirty="0" smtClean="0">
                <a:latin typeface="Calibri" pitchFamily="34" charset="0"/>
                <a:cs typeface="Calibri" pitchFamily="34" charset="0"/>
              </a:rPr>
              <a:t>Training</a:t>
            </a:r>
            <a:endParaRPr lang="en-US" sz="2800" dirty="0">
              <a:latin typeface="Calibri" pitchFamily="34" charset="0"/>
              <a:cs typeface="Calibri" pitchFamily="34" charset="0"/>
            </a:endParaRPr>
          </a:p>
        </p:txBody>
      </p:sp>
      <p:pic>
        <p:nvPicPr>
          <p:cNvPr id="5" name="AIBO WALK -- training-1.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7000" y="1371600"/>
            <a:ext cx="6706536" cy="4572638"/>
          </a:xfrm>
          <a:prstGeom prst="rect">
            <a:avLst/>
          </a:prstGeom>
        </p:spPr>
      </p:pic>
      <p:sp>
        <p:nvSpPr>
          <p:cNvPr id="6" name="TextBox 5"/>
          <p:cNvSpPr txBox="1"/>
          <p:nvPr/>
        </p:nvSpPr>
        <p:spPr>
          <a:xfrm>
            <a:off x="9218191" y="6488668"/>
            <a:ext cx="3005037"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AIBO WALK – training]</a:t>
            </a:r>
            <a:endParaRPr lang="en-US" dirty="0">
              <a:solidFill>
                <a:srgbClr val="FF0000"/>
              </a:solidFill>
              <a:latin typeface="Calibri"/>
              <a:cs typeface="Calibri"/>
            </a:endParaRPr>
          </a:p>
        </p:txBody>
      </p:sp>
      <p:sp>
        <p:nvSpPr>
          <p:cNvPr id="7"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spTree>
    <p:extLst>
      <p:ext uri="{BB962C8B-B14F-4D97-AF65-F5344CB8AC3E}">
        <p14:creationId xmlns:p14="http://schemas.microsoft.com/office/powerpoint/2010/main" val="4234412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Learning to Walk</a:t>
            </a:r>
            <a:endParaRPr lang="en-US" dirty="0"/>
          </a:p>
        </p:txBody>
      </p:sp>
      <p:pic>
        <p:nvPicPr>
          <p:cNvPr id="5" name="AIBO WALK -- finished.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66064" y="1371600"/>
            <a:ext cx="6706536" cy="4572638"/>
          </a:xfrm>
          <a:prstGeom prst="rect">
            <a:avLst/>
          </a:prstGeom>
        </p:spPr>
      </p:pic>
      <p:sp>
        <p:nvSpPr>
          <p:cNvPr id="6" name="TextBox 5"/>
          <p:cNvSpPr txBox="1"/>
          <p:nvPr/>
        </p:nvSpPr>
        <p:spPr>
          <a:xfrm>
            <a:off x="0" y="6172200"/>
            <a:ext cx="12192000" cy="523220"/>
          </a:xfrm>
          <a:prstGeom prst="rect">
            <a:avLst/>
          </a:prstGeom>
          <a:noFill/>
        </p:spPr>
        <p:txBody>
          <a:bodyPr wrap="square" rtlCol="0">
            <a:spAutoFit/>
          </a:bodyPr>
          <a:lstStyle/>
          <a:p>
            <a:pPr algn="ctr"/>
            <a:r>
              <a:rPr lang="en-US" sz="2800" dirty="0" smtClean="0">
                <a:latin typeface="Calibri" pitchFamily="34" charset="0"/>
                <a:cs typeface="Calibri" pitchFamily="34" charset="0"/>
              </a:rPr>
              <a:t>Finished</a:t>
            </a:r>
            <a:endParaRPr lang="en-US" sz="2800" dirty="0">
              <a:latin typeface="Calibri" pitchFamily="34" charset="0"/>
              <a:cs typeface="Calibri" pitchFamily="34" charset="0"/>
            </a:endParaRPr>
          </a:p>
        </p:txBody>
      </p:sp>
      <p:sp>
        <p:nvSpPr>
          <p:cNvPr id="3" name="TextBox 2"/>
          <p:cNvSpPr txBox="1"/>
          <p:nvPr/>
        </p:nvSpPr>
        <p:spPr>
          <a:xfrm>
            <a:off x="9218191" y="6488668"/>
            <a:ext cx="3050009"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AIBO WALK – finished]</a:t>
            </a:r>
            <a:endParaRPr lang="en-US" dirty="0">
              <a:solidFill>
                <a:srgbClr val="FF0000"/>
              </a:solidFill>
              <a:latin typeface="Calibri"/>
              <a:cs typeface="Calibri"/>
            </a:endParaRPr>
          </a:p>
        </p:txBody>
      </p:sp>
      <p:sp>
        <p:nvSpPr>
          <p:cNvPr id="7"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spTree>
    <p:extLst>
      <p:ext uri="{BB962C8B-B14F-4D97-AF65-F5344CB8AC3E}">
        <p14:creationId xmlns:p14="http://schemas.microsoft.com/office/powerpoint/2010/main" val="4187308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smtClean="0">
                <a:ea typeface="ＭＳ Ｐゴシック" pitchFamily="34" charset="-128"/>
              </a:rPr>
              <a:t>Example: </a:t>
            </a:r>
            <a:r>
              <a:rPr lang="en-US" dirty="0" err="1" smtClean="0">
                <a:ea typeface="ＭＳ Ｐゴシック" pitchFamily="34" charset="-128"/>
              </a:rPr>
              <a:t>Sidewinding</a:t>
            </a:r>
            <a:endParaRPr lang="en-US" dirty="0" smtClean="0">
              <a:ea typeface="ＭＳ Ｐゴシック" pitchFamily="34" charset="-128"/>
            </a:endParaRPr>
          </a:p>
        </p:txBody>
      </p:sp>
      <p:sp>
        <p:nvSpPr>
          <p:cNvPr id="21508" name="TextBox 12"/>
          <p:cNvSpPr txBox="1">
            <a:spLocks noChangeArrowheads="1"/>
          </p:cNvSpPr>
          <p:nvPr/>
        </p:nvSpPr>
        <p:spPr bwMode="auto">
          <a:xfrm>
            <a:off x="0" y="6488668"/>
            <a:ext cx="1369927" cy="369332"/>
          </a:xfrm>
          <a:prstGeom prst="rect">
            <a:avLst/>
          </a:prstGeom>
          <a:noFill/>
          <a:ln w="9525">
            <a:noFill/>
            <a:miter lim="800000"/>
            <a:headEnd/>
            <a:tailEnd/>
          </a:ln>
        </p:spPr>
        <p:txBody>
          <a:bodyPr wrap="none">
            <a:spAutoFit/>
          </a:bodyPr>
          <a:lstStyle/>
          <a:p>
            <a:r>
              <a:rPr lang="en-US" dirty="0">
                <a:latin typeface="Calibri" pitchFamily="34" charset="0"/>
              </a:rPr>
              <a:t>[Andrew Ng]</a:t>
            </a:r>
          </a:p>
        </p:txBody>
      </p:sp>
      <p:pic>
        <p:nvPicPr>
          <p:cNvPr id="5" name="SNAKE -- climbStep+sidewinding.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43225" y="1397000"/>
            <a:ext cx="6305550" cy="4729163"/>
          </a:xfrm>
        </p:spPr>
      </p:pic>
      <p:sp>
        <p:nvSpPr>
          <p:cNvPr id="6" name="TextBox 5"/>
          <p:cNvSpPr txBox="1"/>
          <p:nvPr/>
        </p:nvSpPr>
        <p:spPr>
          <a:xfrm>
            <a:off x="8229600" y="6488668"/>
            <a:ext cx="3989118"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SNAKE – </a:t>
            </a:r>
            <a:r>
              <a:rPr lang="en-US" dirty="0" err="1" smtClean="0">
                <a:solidFill>
                  <a:srgbClr val="FF0000"/>
                </a:solidFill>
                <a:latin typeface="Calibri"/>
                <a:cs typeface="Calibri"/>
              </a:rPr>
              <a:t>climbStep+sidewinding</a:t>
            </a:r>
            <a:r>
              <a:rPr lang="en-US" dirty="0" smtClean="0">
                <a:solidFill>
                  <a:srgbClr val="FF0000"/>
                </a:solidFill>
                <a:latin typeface="Calibri"/>
                <a:cs typeface="Calibri"/>
              </a:rPr>
              <a:t>]</a:t>
            </a:r>
            <a:endParaRPr lang="en-US" dirty="0">
              <a:solidFill>
                <a:srgbClr val="FF0000"/>
              </a:solidFill>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dirty="0" smtClean="0">
                <a:ea typeface="ＭＳ Ｐゴシック" pitchFamily="34" charset="-128"/>
              </a:rPr>
              <a:t>Example: Toddler Robot</a:t>
            </a:r>
          </a:p>
        </p:txBody>
      </p:sp>
      <p:sp>
        <p:nvSpPr>
          <p:cNvPr id="22532" name="TextBox 12"/>
          <p:cNvSpPr txBox="1">
            <a:spLocks noChangeArrowheads="1"/>
          </p:cNvSpPr>
          <p:nvPr/>
        </p:nvSpPr>
        <p:spPr bwMode="auto">
          <a:xfrm>
            <a:off x="0" y="6488668"/>
            <a:ext cx="3349315" cy="369332"/>
          </a:xfrm>
          <a:prstGeom prst="rect">
            <a:avLst/>
          </a:prstGeom>
          <a:noFill/>
          <a:ln w="9525">
            <a:noFill/>
            <a:miter lim="800000"/>
            <a:headEnd/>
            <a:tailEnd/>
          </a:ln>
        </p:spPr>
        <p:txBody>
          <a:bodyPr wrap="none">
            <a:spAutoFit/>
          </a:bodyPr>
          <a:lstStyle/>
          <a:p>
            <a:r>
              <a:rPr lang="en-US" dirty="0" smtClean="0">
                <a:latin typeface="Calibri" pitchFamily="34" charset="0"/>
              </a:rPr>
              <a:t>[</a:t>
            </a:r>
            <a:r>
              <a:rPr lang="en-US" dirty="0" err="1" smtClean="0">
                <a:latin typeface="Calibri" pitchFamily="34" charset="0"/>
              </a:rPr>
              <a:t>Tedrake</a:t>
            </a:r>
            <a:r>
              <a:rPr lang="en-US" dirty="0">
                <a:latin typeface="Calibri" pitchFamily="34" charset="0"/>
              </a:rPr>
              <a:t>, Zhang and </a:t>
            </a:r>
            <a:r>
              <a:rPr lang="en-US" dirty="0" err="1">
                <a:latin typeface="Calibri" pitchFamily="34" charset="0"/>
              </a:rPr>
              <a:t>Seung</a:t>
            </a:r>
            <a:r>
              <a:rPr lang="en-US" dirty="0">
                <a:latin typeface="Calibri" pitchFamily="34" charset="0"/>
              </a:rPr>
              <a:t>, </a:t>
            </a:r>
            <a:r>
              <a:rPr lang="en-US" dirty="0" smtClean="0">
                <a:latin typeface="Calibri" pitchFamily="34" charset="0"/>
              </a:rPr>
              <a:t>2005]</a:t>
            </a:r>
            <a:endParaRPr lang="en-US" dirty="0">
              <a:latin typeface="Calibri" pitchFamily="34" charset="0"/>
            </a:endParaRPr>
          </a:p>
        </p:txBody>
      </p:sp>
      <p:pic>
        <p:nvPicPr>
          <p:cNvPr id="3" name="toddler_cut.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43225" y="1397000"/>
            <a:ext cx="6305550" cy="4729163"/>
          </a:xfrm>
        </p:spPr>
      </p:pic>
      <p:sp>
        <p:nvSpPr>
          <p:cNvPr id="5" name="TextBox 4"/>
          <p:cNvSpPr txBox="1"/>
          <p:nvPr/>
        </p:nvSpPr>
        <p:spPr>
          <a:xfrm>
            <a:off x="9781965" y="6488668"/>
            <a:ext cx="2410035"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TODDLER – 40s]</a:t>
            </a:r>
            <a:endParaRPr lang="en-US" dirty="0">
              <a:solidFill>
                <a:srgbClr val="FF0000"/>
              </a:solidFill>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ea typeface="ＭＳ Ｐゴシック" pitchFamily="34" charset="-128"/>
              </a:rPr>
              <a:t>The Crawler!</a:t>
            </a:r>
          </a:p>
        </p:txBody>
      </p:sp>
      <p:graphicFrame>
        <p:nvGraphicFramePr>
          <p:cNvPr id="23555" name="Object 2"/>
          <p:cNvGraphicFramePr>
            <a:graphicFrameLocks noChangeAspect="1"/>
          </p:cNvGraphicFramePr>
          <p:nvPr/>
        </p:nvGraphicFramePr>
        <p:xfrm>
          <a:off x="2667000" y="1600200"/>
          <a:ext cx="6934200" cy="3304580"/>
        </p:xfrm>
        <a:graphic>
          <a:graphicData uri="http://schemas.openxmlformats.org/presentationml/2006/ole">
            <mc:AlternateContent xmlns:mc="http://schemas.openxmlformats.org/markup-compatibility/2006">
              <mc:Choice xmlns:v="urn:schemas-microsoft-com:vml" Requires="v">
                <p:oleObj spid="_x0000_s35902" name="Photo Editor Photo" r:id="rId4" imgW="2126164" imgH="1013333" progId="MSPhotoEd.3">
                  <p:embed/>
                </p:oleObj>
              </mc:Choice>
              <mc:Fallback>
                <p:oleObj name="Photo Editor Photo" r:id="rId4" imgW="2126164" imgH="1013333"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600200"/>
                        <a:ext cx="6934200" cy="330458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TextBox 12"/>
          <p:cNvSpPr txBox="1">
            <a:spLocks noChangeArrowheads="1"/>
          </p:cNvSpPr>
          <p:nvPr/>
        </p:nvSpPr>
        <p:spPr bwMode="auto">
          <a:xfrm>
            <a:off x="9249784" y="6488668"/>
            <a:ext cx="2942216" cy="369332"/>
          </a:xfrm>
          <a:prstGeom prst="rect">
            <a:avLst/>
          </a:prstGeom>
          <a:noFill/>
          <a:ln w="9525">
            <a:noFill/>
            <a:miter lim="800000"/>
            <a:headEnd/>
            <a:tailEnd/>
          </a:ln>
        </p:spPr>
        <p:txBody>
          <a:bodyPr wrap="none">
            <a:spAutoFit/>
          </a:bodyPr>
          <a:lstStyle/>
          <a:p>
            <a:r>
              <a:rPr lang="en-US" dirty="0" smtClean="0">
                <a:solidFill>
                  <a:srgbClr val="FF0000"/>
                </a:solidFill>
                <a:latin typeface="Calibri" pitchFamily="34" charset="0"/>
              </a:rPr>
              <a:t>[Demo: Crawler Bot (L10D1</a:t>
            </a:r>
            <a:r>
              <a:rPr lang="en-US" smtClean="0">
                <a:solidFill>
                  <a:srgbClr val="FF0000"/>
                </a:solidFill>
                <a:latin typeface="Calibri" pitchFamily="34" charset="0"/>
              </a:rPr>
              <a:t>)] </a:t>
            </a:r>
            <a:endParaRPr lang="en-US" dirty="0">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Crawler Bot</a:t>
            </a:r>
            <a:endParaRPr lang="en-US" dirty="0"/>
          </a:p>
        </p:txBody>
      </p:sp>
      <p:pic>
        <p:nvPicPr>
          <p:cNvPr id="4" name="CrawlerBo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19" y="1142999"/>
            <a:ext cx="8290562" cy="5181601"/>
          </a:xfrm>
          <a:prstGeom prst="rect">
            <a:avLst/>
          </a:prstGeom>
        </p:spPr>
      </p:pic>
    </p:spTree>
    <p:extLst>
      <p:ext uri="{BB962C8B-B14F-4D97-AF65-F5344CB8AC3E}">
        <p14:creationId xmlns:p14="http://schemas.microsoft.com/office/powerpoint/2010/main" val="2026988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smtClean="0">
                <a:latin typeface="Calibri"/>
                <a:ea typeface="ＭＳ Ｐゴシック" pitchFamily="34" charset="-128"/>
                <a:cs typeface="Calibri"/>
              </a:rPr>
              <a:t>Still assume a Markov decision process (MDP):</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states s </a:t>
            </a:r>
            <a:r>
              <a:rPr lang="en-US" sz="2400" dirty="0" smtClean="0">
                <a:solidFill>
                  <a:srgbClr val="CC0000"/>
                </a:solidFill>
                <a:latin typeface="Calibri"/>
                <a:ea typeface="ＭＳ Ｐゴシック" pitchFamily="34" charset="-128"/>
                <a:cs typeface="Calibri"/>
                <a:sym typeface="Symbol" pitchFamily="18" charset="2"/>
              </a:rPr>
              <a:t> </a:t>
            </a:r>
            <a:r>
              <a:rPr lang="en-US" sz="2400" dirty="0" smtClean="0">
                <a:solidFill>
                  <a:srgbClr val="CC0000"/>
                </a:solidFill>
                <a:latin typeface="Calibri"/>
                <a:ea typeface="ＭＳ Ｐゴシック" pitchFamily="34" charset="-128"/>
                <a:cs typeface="Calibri"/>
              </a:rPr>
              <a:t>S</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actions (per state) A</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model T(</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reward function R(</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r>
              <a:rPr lang="en-US" sz="2800" dirty="0" smtClean="0">
                <a:latin typeface="Calibri"/>
                <a:ea typeface="ＭＳ Ｐゴシック" pitchFamily="34" charset="-128"/>
                <a:cs typeface="Calibri"/>
              </a:rPr>
              <a:t>Still looking for a policy </a:t>
            </a:r>
            <a:r>
              <a:rPr lang="en-US" sz="2800" dirty="0" smtClean="0">
                <a:solidFill>
                  <a:srgbClr val="CC0000"/>
                </a:solidFill>
                <a:latin typeface="Calibri"/>
                <a:ea typeface="ＭＳ Ｐゴシック" pitchFamily="34" charset="-128"/>
                <a:cs typeface="Calibri"/>
                <a:sym typeface="Symbol" pitchFamily="18" charset="2"/>
              </a:rPr>
              <a:t>(s)</a:t>
            </a:r>
          </a:p>
          <a:p>
            <a:pPr lvl="1"/>
            <a:endParaRPr lang="en-US" sz="2000" dirty="0" smtClean="0">
              <a:latin typeface="Calibri"/>
              <a:ea typeface="ＭＳ Ｐゴシック" pitchFamily="34" charset="-128"/>
              <a:cs typeface="Calibri"/>
              <a:sym typeface="Symbol" pitchFamily="18" charset="2"/>
            </a:endParaRPr>
          </a:p>
          <a:p>
            <a:r>
              <a:rPr lang="en-US" sz="2800" dirty="0" smtClean="0">
                <a:latin typeface="Calibri"/>
                <a:ea typeface="ＭＳ Ｐゴシック" pitchFamily="34" charset="-128"/>
                <a:cs typeface="Calibri"/>
                <a:sym typeface="Symbol" pitchFamily="18" charset="2"/>
              </a:rPr>
              <a:t>New twist: </a:t>
            </a:r>
            <a:r>
              <a:rPr lang="en-US" sz="2800" dirty="0" smtClean="0">
                <a:solidFill>
                  <a:srgbClr val="CC0000"/>
                </a:solidFill>
                <a:latin typeface="Calibri"/>
                <a:ea typeface="ＭＳ Ｐゴシック" pitchFamily="34" charset="-128"/>
                <a:cs typeface="Calibri"/>
                <a:sym typeface="Symbol" pitchFamily="18" charset="2"/>
              </a:rPr>
              <a:t>don</a:t>
            </a:r>
            <a:r>
              <a:rPr lang="en-US" altLang="ja-JP" sz="2800" dirty="0" smtClean="0">
                <a:solidFill>
                  <a:srgbClr val="CC0000"/>
                </a:solidFill>
                <a:latin typeface="Calibri"/>
                <a:ea typeface="ＭＳ Ｐゴシック" pitchFamily="34" charset="-128"/>
                <a:cs typeface="Calibri"/>
                <a:sym typeface="Symbol" pitchFamily="18" charset="2"/>
              </a:rPr>
              <a:t>’t know T or R</a:t>
            </a:r>
          </a:p>
          <a:p>
            <a:pPr lvl="1"/>
            <a:r>
              <a:rPr lang="en-US" sz="2400" dirty="0" smtClean="0">
                <a:latin typeface="Calibri"/>
                <a:ea typeface="ＭＳ Ｐゴシック" pitchFamily="34" charset="-128"/>
                <a:cs typeface="Calibri"/>
                <a:sym typeface="Symbol" pitchFamily="18" charset="2"/>
              </a:rPr>
              <a:t>I.e. we don’</a:t>
            </a:r>
            <a:r>
              <a:rPr lang="en-US" altLang="ja-JP" sz="2400" dirty="0" smtClean="0">
                <a:latin typeface="Calibri"/>
                <a:ea typeface="ＭＳ Ｐゴシック" pitchFamily="34" charset="-128"/>
                <a:cs typeface="Calibri"/>
                <a:sym typeface="Symbol" pitchFamily="18" charset="2"/>
              </a:rPr>
              <a:t>t know which states are good or what the actions do</a:t>
            </a:r>
          </a:p>
          <a:p>
            <a:pPr lvl="1"/>
            <a:r>
              <a:rPr lang="en-US" sz="2400" dirty="0" smtClean="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(MDPs) vs. Online (RL)</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smtClean="0">
                <a:latin typeface="Calibri" pitchFamily="34" charset="0"/>
              </a:rPr>
              <a:t>Offline Solution</a:t>
            </a:r>
            <a:endParaRPr lang="en-US" sz="3200" dirty="0">
              <a:latin typeface="Calibri" pitchFamily="34" charset="0"/>
            </a:endParaRP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smtClean="0">
                <a:latin typeface="Calibri" pitchFamily="34" charset="0"/>
              </a:rPr>
              <a:t>Online Learning</a:t>
            </a:r>
            <a:endParaRPr lang="en-US" sz="32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smtClean="0">
                <a:ea typeface="ＭＳ Ｐゴシック" pitchFamily="34" charset="-128"/>
                <a:sym typeface="Symbol" pitchFamily="18" charset="2"/>
              </a:rPr>
              <a:t>Review: 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smtClean="0">
                <a:ea typeface="ＭＳ Ｐゴシック" pitchFamily="34" charset="-128"/>
              </a:rPr>
              <a:t>Start with V</a:t>
            </a:r>
            <a:r>
              <a:rPr lang="en-US" sz="2400" baseline="-25000" smtClean="0">
                <a:ea typeface="ＭＳ Ｐゴシック" pitchFamily="34" charset="-128"/>
              </a:rPr>
              <a:t>0</a:t>
            </a:r>
            <a:r>
              <a:rPr lang="en-US" sz="2400" smtClean="0">
                <a:ea typeface="ＭＳ Ｐゴシック" pitchFamily="34" charset="-128"/>
              </a:rPr>
              <a:t>(s) = 0: no time steps left means an expected reward sum of zero</a:t>
            </a:r>
          </a:p>
          <a:p>
            <a:pPr lvl="2">
              <a:lnSpc>
                <a:spcPct val="80000"/>
              </a:lnSpc>
            </a:pPr>
            <a:endParaRPr lang="en-US" sz="1600" smtClean="0">
              <a:ea typeface="ＭＳ Ｐゴシック" pitchFamily="34" charset="-128"/>
            </a:endParaRPr>
          </a:p>
          <a:p>
            <a:pPr>
              <a:lnSpc>
                <a:spcPct val="80000"/>
              </a:lnSpc>
            </a:pPr>
            <a:r>
              <a:rPr lang="en-US" sz="2400" smtClean="0">
                <a:ea typeface="ＭＳ Ｐゴシック" pitchFamily="34" charset="-128"/>
              </a:rPr>
              <a:t>Given vector of </a:t>
            </a:r>
            <a:r>
              <a:rPr lang="en-US" sz="2400" err="1" smtClean="0">
                <a:ea typeface="ＭＳ Ｐゴシック" pitchFamily="34" charset="-128"/>
              </a:rPr>
              <a:t>V</a:t>
            </a:r>
            <a:r>
              <a:rPr lang="en-US" sz="2400" baseline="-25000" err="1" smtClean="0">
                <a:ea typeface="ＭＳ Ｐゴシック" pitchFamily="34" charset="-128"/>
              </a:rPr>
              <a:t>k</a:t>
            </a:r>
            <a:r>
              <a:rPr lang="en-US" sz="2400" smtClean="0">
                <a:ea typeface="ＭＳ Ｐゴシック" pitchFamily="34" charset="-128"/>
              </a:rPr>
              <a:t>(s) values, do one ply of </a:t>
            </a:r>
            <a:r>
              <a:rPr lang="en-US" sz="2400" err="1" smtClean="0">
                <a:ea typeface="ＭＳ Ｐゴシック" pitchFamily="34" charset="-128"/>
              </a:rPr>
              <a:t>expectimax</a:t>
            </a:r>
            <a:r>
              <a:rPr lang="en-US" sz="2400" smtClean="0">
                <a:ea typeface="ＭＳ Ｐゴシック" pitchFamily="34" charset="-128"/>
              </a:rPr>
              <a:t> from each state: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Repeat until convergence</a:t>
            </a:r>
          </a:p>
          <a:p>
            <a:pPr lvl="1">
              <a:lnSpc>
                <a:spcPct val="80000"/>
              </a:lnSpc>
            </a:pPr>
            <a:endParaRPr lang="en-US" sz="2000" smtClean="0">
              <a:ea typeface="ＭＳ Ｐゴシック" pitchFamily="34" charset="-128"/>
            </a:endParaRP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Complexity of each iteration: O(S</a:t>
            </a:r>
            <a:r>
              <a:rPr lang="en-US" sz="2400" baseline="30000" smtClean="0">
                <a:ea typeface="ＭＳ Ｐゴシック" pitchFamily="34" charset="-128"/>
              </a:rPr>
              <a:t>2</a:t>
            </a:r>
            <a:r>
              <a:rPr lang="en-US" sz="2400" smtClean="0">
                <a:ea typeface="ＭＳ Ｐゴシック" pitchFamily="34" charset="-128"/>
              </a:rPr>
              <a:t>A)</a:t>
            </a:r>
          </a:p>
          <a:p>
            <a:pPr lvl="1">
              <a:lnSpc>
                <a:spcPct val="80000"/>
              </a:lnSpc>
            </a:pPr>
            <a:endParaRPr lang="en-US" sz="2000" smtClean="0">
              <a:ea typeface="ＭＳ Ｐゴシック" pitchFamily="34" charset="-128"/>
            </a:endParaRPr>
          </a:p>
          <a:p>
            <a:pPr>
              <a:lnSpc>
                <a:spcPct val="80000"/>
              </a:lnSpc>
            </a:pPr>
            <a:r>
              <a:rPr lang="en-US" sz="2400" smtClean="0">
                <a:ea typeface="ＭＳ Ｐゴシック" pitchFamily="34" charset="-128"/>
              </a:rPr>
              <a:t>Theorem: will converge to unique optimal values</a:t>
            </a:r>
          </a:p>
          <a:p>
            <a:pPr lvl="1">
              <a:lnSpc>
                <a:spcPct val="80000"/>
              </a:lnSpc>
            </a:pPr>
            <a:r>
              <a:rPr lang="en-US" sz="2000" smtClean="0">
                <a:ea typeface="ＭＳ Ｐゴシック" pitchFamily="34" charset="-128"/>
              </a:rPr>
              <a:t>Basic idea: approximations get refined towards optimal values</a:t>
            </a:r>
          </a:p>
          <a:p>
            <a:pPr lvl="1">
              <a:lnSpc>
                <a:spcPct val="80000"/>
              </a:lnSpc>
            </a:pPr>
            <a:r>
              <a:rPr lang="en-US" sz="200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8431569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Learning</a:t>
            </a:r>
            <a:endParaRPr lang="en-US" dirty="0"/>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37813151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Model-Based Learning</a:t>
            </a:r>
          </a:p>
        </p:txBody>
      </p:sp>
      <p:sp>
        <p:nvSpPr>
          <p:cNvPr id="9219" name="Rectangle 3"/>
          <p:cNvSpPr>
            <a:spLocks noGrp="1" noChangeArrowheads="1"/>
          </p:cNvSpPr>
          <p:nvPr>
            <p:ph idx="1"/>
          </p:nvPr>
        </p:nvSpPr>
        <p:spPr/>
        <p:txBody>
          <a:bodyPr/>
          <a:lstStyle/>
          <a:p>
            <a:pPr>
              <a:lnSpc>
                <a:spcPct val="80000"/>
              </a:lnSpc>
            </a:pPr>
            <a:r>
              <a:rPr lang="en-US" sz="2600" dirty="0" smtClean="0"/>
              <a:t>Model-Based Idea:</a:t>
            </a:r>
          </a:p>
          <a:p>
            <a:pPr lvl="1">
              <a:lnSpc>
                <a:spcPct val="80000"/>
              </a:lnSpc>
            </a:pPr>
            <a:r>
              <a:rPr lang="en-US" sz="2200" dirty="0" smtClean="0"/>
              <a:t>Learn an approximate model based on experiences</a:t>
            </a:r>
          </a:p>
          <a:p>
            <a:pPr lvl="1">
              <a:lnSpc>
                <a:spcPct val="80000"/>
              </a:lnSpc>
            </a:pPr>
            <a:r>
              <a:rPr lang="en-US" sz="2200" dirty="0" smtClean="0"/>
              <a:t>Solve for values as if the learned model were correct</a:t>
            </a:r>
          </a:p>
          <a:p>
            <a:pPr lvl="1">
              <a:lnSpc>
                <a:spcPct val="80000"/>
              </a:lnSpc>
            </a:pPr>
            <a:endParaRPr lang="en-US" sz="2400" dirty="0" smtClean="0"/>
          </a:p>
          <a:p>
            <a:pPr>
              <a:lnSpc>
                <a:spcPct val="80000"/>
              </a:lnSpc>
            </a:pPr>
            <a:r>
              <a:rPr lang="en-US" sz="2600" dirty="0" smtClean="0"/>
              <a:t>Step 1: Learn empirical MDP model</a:t>
            </a:r>
          </a:p>
          <a:p>
            <a:pPr lvl="1">
              <a:lnSpc>
                <a:spcPct val="80000"/>
              </a:lnSpc>
            </a:pPr>
            <a:r>
              <a:rPr lang="en-US" sz="2200" dirty="0" smtClean="0"/>
              <a:t>Count outcomes s’ for each s, a</a:t>
            </a:r>
          </a:p>
          <a:p>
            <a:pPr lvl="1">
              <a:lnSpc>
                <a:spcPct val="80000"/>
              </a:lnSpc>
            </a:pPr>
            <a:r>
              <a:rPr lang="en-US" sz="2200" dirty="0" smtClean="0"/>
              <a:t>Normalize to give an estimate of</a:t>
            </a:r>
            <a:endParaRPr lang="en-US" sz="2200" b="1" dirty="0" smtClean="0"/>
          </a:p>
          <a:p>
            <a:pPr lvl="1">
              <a:lnSpc>
                <a:spcPct val="80000"/>
              </a:lnSpc>
            </a:pPr>
            <a:r>
              <a:rPr lang="en-US" sz="2200" dirty="0" smtClean="0"/>
              <a:t>Discover each </a:t>
            </a:r>
            <a:r>
              <a:rPr lang="en-US" sz="2200" b="1" dirty="0" smtClean="0"/>
              <a:t>                      </a:t>
            </a:r>
            <a:r>
              <a:rPr lang="en-US" sz="2200" dirty="0" smtClean="0"/>
              <a:t>when we experience (s, a, s’)</a:t>
            </a:r>
          </a:p>
          <a:p>
            <a:pPr>
              <a:lnSpc>
                <a:spcPct val="80000"/>
              </a:lnSpc>
            </a:pPr>
            <a:endParaRPr lang="en-US" sz="2800" dirty="0" smtClean="0"/>
          </a:p>
          <a:p>
            <a:pPr>
              <a:lnSpc>
                <a:spcPct val="80000"/>
              </a:lnSpc>
            </a:pPr>
            <a:r>
              <a:rPr lang="en-US" sz="2600" dirty="0" smtClean="0"/>
              <a:t>Step 2: Solve the learned MDP</a:t>
            </a:r>
          </a:p>
          <a:p>
            <a:pPr lvl="1">
              <a:lnSpc>
                <a:spcPct val="80000"/>
              </a:lnSpc>
            </a:pPr>
            <a:r>
              <a:rPr lang="en-US" sz="2200" dirty="0" smtClean="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337761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Model-Based Learning</a:t>
            </a:r>
            <a:endParaRPr lang="en-US" dirty="0">
              <a:latin typeface="Calibri"/>
              <a:cs typeface="Calibri"/>
            </a:endParaRP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ext uri="{D42A27DB-BD31-4B8C-83A1-F6EECF244321}">
                <p14:modId xmlns:p14="http://schemas.microsoft.com/office/powerpoint/2010/main" val="1943362599"/>
              </p:ext>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smtClean="0">
                <a:solidFill>
                  <a:schemeClr val="bg1"/>
                </a:solidFill>
                <a:latin typeface="Calibri"/>
                <a:cs typeface="Calibri"/>
              </a:rPr>
              <a:t>T(</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T(B, east, C) = 1.00</a:t>
            </a:r>
          </a:p>
          <a:p>
            <a:r>
              <a:rPr lang="en-US" sz="2000" dirty="0" smtClean="0">
                <a:latin typeface="Calibri"/>
                <a:cs typeface="Calibri"/>
              </a:rPr>
              <a:t>T(C, east, D) = 0.75</a:t>
            </a:r>
          </a:p>
          <a:p>
            <a:r>
              <a:rPr lang="en-US" sz="2000" dirty="0" smtClean="0">
                <a:latin typeface="Calibri"/>
                <a:cs typeface="Calibri"/>
              </a:rPr>
              <a:t>T(C, east, A) = 0.25</a:t>
            </a:r>
          </a:p>
          <a:p>
            <a:pPr algn="ctr"/>
            <a:r>
              <a:rPr lang="en-US" sz="2000" dirty="0" smtClean="0">
                <a:latin typeface="Calibri"/>
                <a:cs typeface="Calibri"/>
              </a:rPr>
              <a:t>…</a:t>
            </a:r>
          </a:p>
          <a:p>
            <a:endParaRPr lang="en-US" sz="2000" dirty="0" smtClean="0">
              <a:latin typeface="Calibri"/>
              <a:cs typeface="Calibri"/>
            </a:endParaRPr>
          </a:p>
          <a:p>
            <a:pPr algn="ctr"/>
            <a:r>
              <a:rPr lang="en-US" sz="3200" dirty="0" smtClean="0">
                <a:solidFill>
                  <a:schemeClr val="bg1"/>
                </a:solidFill>
                <a:latin typeface="Calibri"/>
                <a:cs typeface="Calibri"/>
              </a:rPr>
              <a:t>R(</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R(B, east, C) = -1</a:t>
            </a:r>
          </a:p>
          <a:p>
            <a:r>
              <a:rPr lang="en-US" sz="2000" dirty="0" smtClean="0">
                <a:latin typeface="Calibri"/>
                <a:cs typeface="Calibri"/>
              </a:rPr>
              <a:t>R(C, east, D) = -1</a:t>
            </a:r>
          </a:p>
          <a:p>
            <a:r>
              <a:rPr lang="en-US" sz="2000" dirty="0" smtClean="0">
                <a:latin typeface="Calibri"/>
                <a:cs typeface="Calibri"/>
              </a:rPr>
              <a:t>R(D, exit, x) = +10</a:t>
            </a:r>
          </a:p>
          <a:p>
            <a:pPr algn="ctr"/>
            <a:r>
              <a:rPr lang="en-US" sz="2000" dirty="0" smtClean="0">
                <a:latin typeface="Calibri"/>
                <a:cs typeface="Calibri"/>
              </a:rPr>
              <a:t>…</a:t>
            </a:r>
            <a:endParaRPr lang="en-US" sz="2000" dirty="0">
              <a:latin typeface="Calibri"/>
              <a:cs typeface="Calibri"/>
            </a:endParaRP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268063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a:t>
            </a:r>
            <a:r>
              <a:rPr lang="en-US" sz="2400" smtClean="0">
                <a:latin typeface="Calibri" pitchFamily="34" charset="0"/>
              </a:rPr>
              <a:t>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8"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9" cstate="print">
            <a:clrChange>
              <a:clrFrom>
                <a:srgbClr val="FFFFFF"/>
              </a:clrFrom>
              <a:clrTo>
                <a:srgbClr val="FFFFFF">
                  <a:alpha val="0"/>
                </a:srgbClr>
              </a:clrTo>
            </a:clrChange>
          </a:blip>
          <a:srcRect/>
          <a:stretch>
            <a:fillRect/>
          </a:stretch>
        </p:blipFill>
        <p:spPr bwMode="auto">
          <a:xfrm>
            <a:off x="6273800" y="2438400"/>
            <a:ext cx="1879600" cy="2032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1"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2"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samples appear with the right frequencies.</a:t>
            </a:r>
            <a:endParaRPr lang="en-US" sz="2000" dirty="0">
              <a:solidFill>
                <a:schemeClr val="tx1"/>
              </a:solidFill>
              <a:latin typeface="Calibri" pitchFamily="34" charset="0"/>
            </a:endParaRP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eventually you learn the right model.</a:t>
            </a:r>
            <a:endParaRPr lang="en-US" sz="2000" dirty="0">
              <a:solidFill>
                <a:schemeClr val="tx1"/>
              </a:solidFill>
              <a:latin typeface="Calibri" pitchFamily="34" charset="0"/>
            </a:endParaRPr>
          </a:p>
        </p:txBody>
      </p:sp>
    </p:spTree>
    <p:extLst>
      <p:ext uri="{BB962C8B-B14F-4D97-AF65-F5344CB8AC3E}">
        <p14:creationId xmlns:p14="http://schemas.microsoft.com/office/powerpoint/2010/main" val="20592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ext uri="{D42A27DB-BD31-4B8C-83A1-F6EECF244321}">
                <p14:modId xmlns:p14="http://schemas.microsoft.com/office/powerpoint/2010/main" val="2117504188"/>
              </p:ext>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ext uri="{D42A27DB-BD31-4B8C-83A1-F6EECF244321}">
                <p14:modId xmlns:p14="http://schemas.microsoft.com/office/powerpoint/2010/main" val="987377239"/>
              </p:ext>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ext uri="{D42A27DB-BD31-4B8C-83A1-F6EECF244321}">
                <p14:modId xmlns:p14="http://schemas.microsoft.com/office/powerpoint/2010/main" val="1029132367"/>
              </p:ext>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Review: 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4321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smtClean="0">
                <a:latin typeface="Calibri"/>
                <a:cs typeface="Calibri"/>
              </a:rPr>
              <a:t>We want to improve our estimate of V by computing these averages:</a:t>
            </a: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r>
              <a:rPr lang="en-US" sz="2800" dirty="0" smtClean="0">
                <a:latin typeface="Calibri"/>
                <a:cs typeface="Calibri"/>
              </a:rPr>
              <a:t>Idea: Take samples of outcomes s’ (by doing the action!) and average</a:t>
            </a: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1</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2</a:t>
            </a:r>
            <a:r>
              <a:rPr lang="en-US" dirty="0" smtClean="0">
                <a:solidFill>
                  <a:srgbClr val="3333FF"/>
                </a:solidFill>
                <a:latin typeface="Calibri"/>
                <a:cs typeface="Calibri"/>
              </a:rPr>
              <a:t>'</a:t>
            </a:r>
            <a:endParaRPr lang="en-US" dirty="0">
              <a:solidFill>
                <a:srgbClr val="3333FF"/>
              </a:solidFill>
              <a:latin typeface="Calibri"/>
              <a:cs typeface="Calibri"/>
            </a:endParaRP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3</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endParaRPr lang="en-US" dirty="0">
                <a:solidFill>
                  <a:srgbClr val="3333FF"/>
                </a:solidFill>
                <a:latin typeface="Calibri"/>
                <a:cs typeface="Calibri"/>
              </a:endParaRP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Difference Learning</a:t>
            </a:r>
            <a:endParaRPr lang="en-US" dirty="0"/>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ext uri="{D42A27DB-BD31-4B8C-83A1-F6EECF244321}">
                <p14:modId xmlns:p14="http://schemas.microsoft.com/office/powerpoint/2010/main" val="2562355878"/>
              </p:ext>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ext uri="{D42A27DB-BD31-4B8C-83A1-F6EECF244321}">
                <p14:modId xmlns:p14="http://schemas.microsoft.com/office/powerpoint/2010/main" val="345963850"/>
              </p:ext>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ext uri="{D42A27DB-BD31-4B8C-83A1-F6EECF244321}">
                <p14:modId xmlns:p14="http://schemas.microsoft.com/office/powerpoint/2010/main" val="2693172744"/>
              </p:ext>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ext uri="{D42A27DB-BD31-4B8C-83A1-F6EECF244321}">
                <p14:modId xmlns:p14="http://schemas.microsoft.com/office/powerpoint/2010/main" val="602070260"/>
              </p:ext>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ext uri="{D42A27DB-BD31-4B8C-83A1-F6EECF244321}">
                <p14:modId xmlns:p14="http://schemas.microsoft.com/office/powerpoint/2010/main" val="1978397807"/>
              </p:ext>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ext uri="{D42A27DB-BD31-4B8C-83A1-F6EECF244321}">
                <p14:modId xmlns:p14="http://schemas.microsoft.com/office/powerpoint/2010/main" val="954021640"/>
              </p:ext>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117581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sp>
        <p:nvSpPr>
          <p:cNvPr id="21512" name="Text Box 28"/>
          <p:cNvSpPr txBox="1">
            <a:spLocks noChangeArrowheads="1"/>
          </p:cNvSpPr>
          <p:nvPr/>
        </p:nvSpPr>
        <p:spPr bwMode="auto">
          <a:xfrm>
            <a:off x="7772400" y="6327085"/>
            <a:ext cx="4419600" cy="530915"/>
          </a:xfrm>
          <a:prstGeom prst="rect">
            <a:avLst/>
          </a:prstGeom>
          <a:noFill/>
          <a:ln w="9525">
            <a:noFill/>
            <a:miter lim="800000"/>
            <a:headEnd/>
            <a:tailEnd/>
          </a:ln>
        </p:spPr>
        <p:txBody>
          <a:bodyPr wrap="square">
            <a:spAutoFit/>
          </a:bodyPr>
          <a:lstStyle/>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gridworld</a:t>
            </a:r>
            <a:r>
              <a:rPr lang="en-US" dirty="0" smtClean="0">
                <a:solidFill>
                  <a:srgbClr val="CC0000"/>
                </a:solidFill>
                <a:latin typeface="Calibri" pitchFamily="34" charset="0"/>
              </a:rPr>
              <a:t> (L10D2)]</a:t>
            </a:r>
          </a:p>
          <a:p>
            <a:pPr algn="r">
              <a:lnSpc>
                <a:spcPct val="50000"/>
              </a:lnSpc>
              <a:spcBef>
                <a:spcPct val="50000"/>
              </a:spcBef>
            </a:pPr>
            <a:r>
              <a:rPr lang="en-US" dirty="0" smtClean="0">
                <a:solidFill>
                  <a:srgbClr val="CC0000"/>
                </a:solidFill>
                <a:latin typeface="Calibri" pitchFamily="34" charset="0"/>
              </a:rPr>
              <a:t>[Demo: Q-learning – crawler (L10D3)]</a:t>
            </a:r>
            <a:endParaRPr lang="en-US" dirty="0">
              <a:solidFill>
                <a:srgbClr val="CC0000"/>
              </a:solidFill>
              <a:latin typeface="Calibri" pitchFamily="34" charset="0"/>
            </a:endParaRPr>
          </a:p>
        </p:txBody>
      </p:sp>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9516" name="Photo Editor Photo" r:id="rId11" imgW="4762913" imgH="4046571" progId="MSPhotoEd.3">
                  <p:embed/>
                </p:oleObj>
              </mc:Choice>
              <mc:Fallback>
                <p:oleObj name="Photo Editor Photo" r:id="rId11" imgW="4762913" imgH="4046571" progId="MSPhotoEd.3">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38682292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211116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186758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9518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Bandits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75283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6 -- adversarial search</Template>
  <TotalTime>56618</TotalTime>
  <Words>4239</Words>
  <Application>Microsoft Macintosh PowerPoint</Application>
  <PresentationFormat>Widescreen</PresentationFormat>
  <Paragraphs>674</Paragraphs>
  <Slides>52</Slides>
  <Notes>33</Notes>
  <HiddenSlides>7</HiddenSlides>
  <MMClips>7</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0" baseType="lpstr">
      <vt:lpstr>Calibri</vt:lpstr>
      <vt:lpstr>Mangal</vt:lpstr>
      <vt:lpstr>ＭＳ Ｐゴシック</vt:lpstr>
      <vt:lpstr>Symbol</vt:lpstr>
      <vt:lpstr>Wingdings</vt:lpstr>
      <vt:lpstr>Arial</vt:lpstr>
      <vt:lpstr>dan-berkeley-nlp-v1</vt:lpstr>
      <vt:lpstr>Photo Editor Photo</vt:lpstr>
      <vt:lpstr>Markov Decision Processes -wrapup</vt:lpstr>
      <vt:lpstr>Review: Value Iteration</vt:lpstr>
      <vt:lpstr>Review: Value Iteration</vt:lpstr>
      <vt:lpstr>Review: Problems with Value Iteration</vt:lpstr>
      <vt:lpstr>Policy Iteration</vt:lpstr>
      <vt:lpstr>Policy Iteration</vt:lpstr>
      <vt:lpstr>Comparison</vt:lpstr>
      <vt:lpstr>Summary: MDP Algorithms</vt:lpstr>
      <vt:lpstr>Double Bandits</vt:lpstr>
      <vt:lpstr>Double-Bandit MDP</vt:lpstr>
      <vt:lpstr>Offline Planning</vt:lpstr>
      <vt:lpstr>Let’s Play!</vt:lpstr>
      <vt:lpstr>Online Planning</vt:lpstr>
      <vt:lpstr>Let’s Play!</vt:lpstr>
      <vt:lpstr>What Just Happened?</vt:lpstr>
      <vt:lpstr> Reinforcement Learning </vt:lpstr>
      <vt:lpstr>Reinforcement Learning</vt:lpstr>
      <vt:lpstr>Reinforcement Learning</vt:lpstr>
      <vt:lpstr>Reinforcement Learning</vt:lpstr>
      <vt:lpstr>Example: Learning to Walk</vt:lpstr>
      <vt:lpstr>Example: Learning to Walk</vt:lpstr>
      <vt:lpstr>Example: Learning to Walk</vt:lpstr>
      <vt:lpstr>Example: Learning to Walk</vt:lpstr>
      <vt:lpstr>Example: Sidewinding</vt:lpstr>
      <vt:lpstr>Example: Toddler Robot</vt:lpstr>
      <vt:lpstr>The Crawler!</vt:lpstr>
      <vt:lpstr>Video of Demo Crawler Bot</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3005</cp:revision>
  <cp:lastPrinted>2018-10-11T15:44:27Z</cp:lastPrinted>
  <dcterms:created xsi:type="dcterms:W3CDTF">2004-08-27T04:16:05Z</dcterms:created>
  <dcterms:modified xsi:type="dcterms:W3CDTF">2018-10-15T18:17:23Z</dcterms:modified>
</cp:coreProperties>
</file>